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58" r:id="rId3"/>
    <p:sldId id="347" r:id="rId4"/>
    <p:sldId id="260" r:id="rId5"/>
    <p:sldId id="340" r:id="rId6"/>
    <p:sldId id="339" r:id="rId7"/>
    <p:sldId id="344" r:id="rId8"/>
    <p:sldId id="345" r:id="rId9"/>
    <p:sldId id="267" r:id="rId10"/>
    <p:sldId id="341" r:id="rId11"/>
    <p:sldId id="342" r:id="rId12"/>
    <p:sldId id="346" r:id="rId13"/>
    <p:sldId id="348" r:id="rId14"/>
  </p:sldIdLst>
  <p:sldSz cx="9144000" cy="5143500" type="screen16x9"/>
  <p:notesSz cx="6858000" cy="9144000"/>
  <p:embeddedFontLs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Playfair Display Black" panose="00000A00000000000000" pitchFamily="2" charset="0"/>
      <p:bold r:id="rId20"/>
      <p:boldItalic r:id="rId21"/>
    </p:embeddedFont>
    <p:embeddedFont>
      <p:font typeface="Playfair Display ExtraBold" panose="020B0604020202020204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9C6F"/>
    <a:srgbClr val="1A3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640769-9244-4A05-9429-F7936F63DFFB}">
  <a:tblStyle styleId="{5E640769-9244-4A05-9429-F7936F63DF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8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70f85384e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70f85384e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718204758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718204758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21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0f85384e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70f85384e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1e6c52f8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1e6c52f8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686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70f85384e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70f85384e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404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70f85384e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70f85384e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79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718204758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718204758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1e6c52f8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1e6c52f8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53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85079" y="1020125"/>
            <a:ext cx="396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85075" y="3109675"/>
            <a:ext cx="326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09990" y="186675"/>
            <a:ext cx="1611625" cy="650202"/>
            <a:chOff x="209990" y="186675"/>
            <a:chExt cx="1611625" cy="650202"/>
          </a:xfrm>
        </p:grpSpPr>
        <p:sp>
          <p:nvSpPr>
            <p:cNvPr id="12" name="Google Shape;12;p2"/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6360250" y="0"/>
            <a:ext cx="27837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4304700" y="2260650"/>
            <a:ext cx="4839300" cy="288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3"/>
          <p:cNvGrpSpPr/>
          <p:nvPr/>
        </p:nvGrpSpPr>
        <p:grpSpPr>
          <a:xfrm rot="5400000">
            <a:off x="7898515" y="604687"/>
            <a:ext cx="1611625" cy="650202"/>
            <a:chOff x="209990" y="186675"/>
            <a:chExt cx="1611625" cy="650202"/>
          </a:xfrm>
        </p:grpSpPr>
        <p:sp>
          <p:nvSpPr>
            <p:cNvPr id="34" name="Google Shape;34;p3"/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4864575" y="2409700"/>
            <a:ext cx="4180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864575" y="3061625"/>
            <a:ext cx="326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164075" y="656275"/>
            <a:ext cx="4056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3996950" y="1540475"/>
            <a:ext cx="5147100" cy="360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"/>
          <p:cNvSpPr txBox="1">
            <a:spLocks noGrp="1"/>
          </p:cNvSpPr>
          <p:nvPr>
            <p:ph type="subTitle" idx="1"/>
          </p:nvPr>
        </p:nvSpPr>
        <p:spPr>
          <a:xfrm>
            <a:off x="760425" y="2693825"/>
            <a:ext cx="24792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Black"/>
              <a:buNone/>
              <a:defRPr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ExtraBold"/>
              <a:buNone/>
              <a:defRPr sz="18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ExtraBold"/>
              <a:buNone/>
              <a:defRPr sz="18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ExtraBold"/>
              <a:buNone/>
              <a:defRPr sz="18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ExtraBold"/>
              <a:buNone/>
              <a:defRPr sz="18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ExtraBold"/>
              <a:buNone/>
              <a:defRPr sz="18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ExtraBold"/>
              <a:buNone/>
              <a:defRPr sz="18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ExtraBold"/>
              <a:buNone/>
              <a:defRPr sz="18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 ExtraBold"/>
              <a:buNone/>
              <a:defRPr sz="1800"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endParaRPr/>
          </a:p>
        </p:txBody>
      </p:sp>
      <p:sp>
        <p:nvSpPr>
          <p:cNvPr id="203" name="Google Shape;203;p9"/>
          <p:cNvSpPr txBox="1">
            <a:spLocks noGrp="1"/>
          </p:cNvSpPr>
          <p:nvPr>
            <p:ph type="body" idx="2"/>
          </p:nvPr>
        </p:nvSpPr>
        <p:spPr>
          <a:xfrm>
            <a:off x="4572900" y="2175425"/>
            <a:ext cx="3837000" cy="23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493950" y="369875"/>
            <a:ext cx="81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"/>
          <p:cNvSpPr txBox="1">
            <a:spLocks noGrp="1"/>
          </p:cNvSpPr>
          <p:nvPr>
            <p:ph type="body" idx="1"/>
          </p:nvPr>
        </p:nvSpPr>
        <p:spPr>
          <a:xfrm>
            <a:off x="907800" y="1223075"/>
            <a:ext cx="7246200" cy="32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/>
          </p:nvPr>
        </p:nvSpPr>
        <p:spPr>
          <a:xfrm>
            <a:off x="493950" y="369875"/>
            <a:ext cx="81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824025" y="-25"/>
            <a:ext cx="32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13"/>
          <p:cNvGrpSpPr/>
          <p:nvPr/>
        </p:nvGrpSpPr>
        <p:grpSpPr>
          <a:xfrm>
            <a:off x="209990" y="186675"/>
            <a:ext cx="1611625" cy="650202"/>
            <a:chOff x="209990" y="186675"/>
            <a:chExt cx="1611625" cy="650202"/>
          </a:xfrm>
        </p:grpSpPr>
        <p:sp>
          <p:nvSpPr>
            <p:cNvPr id="276" name="Google Shape;276;p13"/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accent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/>
          <p:nvPr/>
        </p:nvSpPr>
        <p:spPr>
          <a:xfrm>
            <a:off x="868375" y="2571600"/>
            <a:ext cx="82755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4"/>
          <p:cNvSpPr txBox="1">
            <a:spLocks noGrp="1"/>
          </p:cNvSpPr>
          <p:nvPr>
            <p:ph type="ctrTitle"/>
          </p:nvPr>
        </p:nvSpPr>
        <p:spPr>
          <a:xfrm>
            <a:off x="723275" y="948013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14"/>
          <p:cNvSpPr txBox="1">
            <a:spLocks noGrp="1"/>
          </p:cNvSpPr>
          <p:nvPr>
            <p:ph type="subTitle" idx="1"/>
          </p:nvPr>
        </p:nvSpPr>
        <p:spPr>
          <a:xfrm>
            <a:off x="723275" y="1403988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14"/>
          <p:cNvSpPr txBox="1">
            <a:spLocks noGrp="1"/>
          </p:cNvSpPr>
          <p:nvPr>
            <p:ph type="title" idx="2" hasCustomPrompt="1"/>
          </p:nvPr>
        </p:nvSpPr>
        <p:spPr>
          <a:xfrm>
            <a:off x="903820" y="5289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14"/>
          <p:cNvSpPr txBox="1">
            <a:spLocks noGrp="1"/>
          </p:cNvSpPr>
          <p:nvPr>
            <p:ph type="ctrTitle" idx="3"/>
          </p:nvPr>
        </p:nvSpPr>
        <p:spPr>
          <a:xfrm>
            <a:off x="3373800" y="948013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subTitle" idx="4"/>
          </p:nvPr>
        </p:nvSpPr>
        <p:spPr>
          <a:xfrm>
            <a:off x="3373800" y="1403988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5" hasCustomPrompt="1"/>
          </p:nvPr>
        </p:nvSpPr>
        <p:spPr>
          <a:xfrm>
            <a:off x="3554345" y="5289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14"/>
          <p:cNvSpPr txBox="1">
            <a:spLocks noGrp="1"/>
          </p:cNvSpPr>
          <p:nvPr>
            <p:ph type="ctrTitle" idx="6"/>
          </p:nvPr>
        </p:nvSpPr>
        <p:spPr>
          <a:xfrm>
            <a:off x="6024325" y="948013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subTitle" idx="7"/>
          </p:nvPr>
        </p:nvSpPr>
        <p:spPr>
          <a:xfrm>
            <a:off x="6024325" y="1403988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title" idx="8" hasCustomPrompt="1"/>
          </p:nvPr>
        </p:nvSpPr>
        <p:spPr>
          <a:xfrm>
            <a:off x="6204870" y="5289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14"/>
          <p:cNvSpPr txBox="1">
            <a:spLocks noGrp="1"/>
          </p:cNvSpPr>
          <p:nvPr>
            <p:ph type="ctrTitle" idx="9"/>
          </p:nvPr>
        </p:nvSpPr>
        <p:spPr>
          <a:xfrm>
            <a:off x="2048525" y="3519613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subTitle" idx="13"/>
          </p:nvPr>
        </p:nvSpPr>
        <p:spPr>
          <a:xfrm>
            <a:off x="2048538" y="3975588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14" hasCustomPrompt="1"/>
          </p:nvPr>
        </p:nvSpPr>
        <p:spPr>
          <a:xfrm>
            <a:off x="2229070" y="31005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14"/>
          <p:cNvSpPr txBox="1">
            <a:spLocks noGrp="1"/>
          </p:cNvSpPr>
          <p:nvPr>
            <p:ph type="ctrTitle" idx="15"/>
          </p:nvPr>
        </p:nvSpPr>
        <p:spPr>
          <a:xfrm>
            <a:off x="4699050" y="3519613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subTitle" idx="16"/>
          </p:nvPr>
        </p:nvSpPr>
        <p:spPr>
          <a:xfrm>
            <a:off x="4699063" y="3975588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title" idx="17" hasCustomPrompt="1"/>
          </p:nvPr>
        </p:nvSpPr>
        <p:spPr>
          <a:xfrm>
            <a:off x="4879595" y="31005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11" name="Google Shape;311;p14"/>
          <p:cNvGrpSpPr/>
          <p:nvPr/>
        </p:nvGrpSpPr>
        <p:grpSpPr>
          <a:xfrm rot="5400000">
            <a:off x="-356910" y="3061163"/>
            <a:ext cx="1611625" cy="650202"/>
            <a:chOff x="209990" y="186675"/>
            <a:chExt cx="1611625" cy="650202"/>
          </a:xfrm>
        </p:grpSpPr>
        <p:sp>
          <p:nvSpPr>
            <p:cNvPr id="312" name="Google Shape;312;p14"/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4"/>
          <p:cNvGrpSpPr/>
          <p:nvPr/>
        </p:nvGrpSpPr>
        <p:grpSpPr>
          <a:xfrm rot="5400000">
            <a:off x="7940015" y="3963087"/>
            <a:ext cx="1611625" cy="650202"/>
            <a:chOff x="209990" y="186675"/>
            <a:chExt cx="1611625" cy="650202"/>
          </a:xfrm>
        </p:grpSpPr>
        <p:sp>
          <p:nvSpPr>
            <p:cNvPr id="331" name="Google Shape;331;p14"/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1_1">
    <p:bg>
      <p:bgPr>
        <a:solidFill>
          <a:schemeClr val="accent2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 txBox="1">
            <a:spLocks noGrp="1"/>
          </p:cNvSpPr>
          <p:nvPr>
            <p:ph type="ctrTitle"/>
          </p:nvPr>
        </p:nvSpPr>
        <p:spPr>
          <a:xfrm>
            <a:off x="723275" y="3157813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5"/>
          <p:cNvSpPr txBox="1">
            <a:spLocks noGrp="1"/>
          </p:cNvSpPr>
          <p:nvPr>
            <p:ph type="subTitle" idx="1"/>
          </p:nvPr>
        </p:nvSpPr>
        <p:spPr>
          <a:xfrm>
            <a:off x="723275" y="3613788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15"/>
          <p:cNvSpPr txBox="1">
            <a:spLocks noGrp="1"/>
          </p:cNvSpPr>
          <p:nvPr>
            <p:ph type="ctrTitle" idx="2"/>
          </p:nvPr>
        </p:nvSpPr>
        <p:spPr>
          <a:xfrm>
            <a:off x="3373800" y="3157813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353" name="Google Shape;353;p15"/>
          <p:cNvGrpSpPr/>
          <p:nvPr/>
        </p:nvGrpSpPr>
        <p:grpSpPr>
          <a:xfrm>
            <a:off x="209990" y="186675"/>
            <a:ext cx="1611625" cy="650202"/>
            <a:chOff x="209990" y="186675"/>
            <a:chExt cx="1611625" cy="650202"/>
          </a:xfrm>
        </p:grpSpPr>
        <p:sp>
          <p:nvSpPr>
            <p:cNvPr id="354" name="Google Shape;354;p15"/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15"/>
          <p:cNvSpPr/>
          <p:nvPr/>
        </p:nvSpPr>
        <p:spPr>
          <a:xfrm>
            <a:off x="8814475" y="0"/>
            <a:ext cx="329400" cy="3729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5"/>
          <p:cNvSpPr txBox="1">
            <a:spLocks noGrp="1"/>
          </p:cNvSpPr>
          <p:nvPr>
            <p:ph type="subTitle" idx="3"/>
          </p:nvPr>
        </p:nvSpPr>
        <p:spPr>
          <a:xfrm>
            <a:off x="3373800" y="3613788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15"/>
          <p:cNvSpPr txBox="1">
            <a:spLocks noGrp="1"/>
          </p:cNvSpPr>
          <p:nvPr>
            <p:ph type="ctrTitle" idx="4"/>
          </p:nvPr>
        </p:nvSpPr>
        <p:spPr>
          <a:xfrm>
            <a:off x="6024325" y="3157813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15"/>
          <p:cNvSpPr txBox="1">
            <a:spLocks noGrp="1"/>
          </p:cNvSpPr>
          <p:nvPr>
            <p:ph type="subTitle" idx="5"/>
          </p:nvPr>
        </p:nvSpPr>
        <p:spPr>
          <a:xfrm>
            <a:off x="6024325" y="3613788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15"/>
          <p:cNvSpPr txBox="1">
            <a:spLocks noGrp="1"/>
          </p:cNvSpPr>
          <p:nvPr>
            <p:ph type="title" idx="6"/>
          </p:nvPr>
        </p:nvSpPr>
        <p:spPr>
          <a:xfrm>
            <a:off x="493950" y="369875"/>
            <a:ext cx="81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">
  <p:cSld name="SECTION_HEADER_1">
    <p:bg>
      <p:bgPr>
        <a:solidFill>
          <a:schemeClr val="accen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/>
          <p:nvPr/>
        </p:nvSpPr>
        <p:spPr>
          <a:xfrm>
            <a:off x="-11625" y="2813175"/>
            <a:ext cx="6682500" cy="23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16"/>
          <p:cNvGrpSpPr/>
          <p:nvPr/>
        </p:nvGrpSpPr>
        <p:grpSpPr>
          <a:xfrm rot="5400000">
            <a:off x="7918315" y="3286637"/>
            <a:ext cx="1611625" cy="650202"/>
            <a:chOff x="209990" y="186675"/>
            <a:chExt cx="1611625" cy="650202"/>
          </a:xfrm>
        </p:grpSpPr>
        <p:sp>
          <p:nvSpPr>
            <p:cNvPr id="380" name="Google Shape;380;p16"/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6"/>
          <p:cNvSpPr txBox="1">
            <a:spLocks noGrp="1"/>
          </p:cNvSpPr>
          <p:nvPr>
            <p:ph type="title"/>
          </p:nvPr>
        </p:nvSpPr>
        <p:spPr>
          <a:xfrm>
            <a:off x="1271575" y="2973025"/>
            <a:ext cx="4180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16"/>
          <p:cNvSpPr txBox="1">
            <a:spLocks noGrp="1"/>
          </p:cNvSpPr>
          <p:nvPr>
            <p:ph type="subTitle" idx="1"/>
          </p:nvPr>
        </p:nvSpPr>
        <p:spPr>
          <a:xfrm>
            <a:off x="1271575" y="3624950"/>
            <a:ext cx="326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0" name="Google Shape;400;p16"/>
          <p:cNvSpPr txBox="1">
            <a:spLocks noGrp="1"/>
          </p:cNvSpPr>
          <p:nvPr>
            <p:ph type="title" idx="2" hasCustomPrompt="1"/>
          </p:nvPr>
        </p:nvSpPr>
        <p:spPr>
          <a:xfrm>
            <a:off x="1271575" y="1212300"/>
            <a:ext cx="4056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01" name="Google Shape;401;p16"/>
          <p:cNvGrpSpPr/>
          <p:nvPr/>
        </p:nvGrpSpPr>
        <p:grpSpPr>
          <a:xfrm rot="5400000">
            <a:off x="-385335" y="562837"/>
            <a:ext cx="1611625" cy="650202"/>
            <a:chOff x="209990" y="186675"/>
            <a:chExt cx="1611625" cy="650202"/>
          </a:xfrm>
        </p:grpSpPr>
        <p:sp>
          <p:nvSpPr>
            <p:cNvPr id="402" name="Google Shape;402;p16"/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Playfair Display Black"/>
              <a:buNone/>
              <a:defRPr sz="2800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●"/>
              <a:defRPr sz="18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○"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■"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●"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○"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■"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●"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○"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DM Sans"/>
              <a:buChar char="■"/>
              <a:defRPr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9" r:id="rId4"/>
    <p:sldLayoutId id="2147483660" r:id="rId5"/>
    <p:sldLayoutId id="2147483661" r:id="rId6"/>
    <p:sldLayoutId id="2147483662" r:id="rId7"/>
    <p:sldLayoutId id="214748367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33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8458" r="8458"/>
          <a:stretch/>
        </p:blipFill>
        <p:spPr>
          <a:xfrm>
            <a:off x="4636850" y="537450"/>
            <a:ext cx="4507101" cy="40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3"/>
          <p:cNvSpPr txBox="1">
            <a:spLocks noGrp="1"/>
          </p:cNvSpPr>
          <p:nvPr>
            <p:ph type="ctrTitle"/>
          </p:nvPr>
        </p:nvSpPr>
        <p:spPr>
          <a:xfrm>
            <a:off x="428098" y="1333500"/>
            <a:ext cx="4209045" cy="8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Milky Coffee</a:t>
            </a:r>
            <a:endParaRPr dirty="0"/>
          </a:p>
        </p:txBody>
      </p:sp>
      <p:sp>
        <p:nvSpPr>
          <p:cNvPr id="852" name="Google Shape;852;p33"/>
          <p:cNvSpPr txBox="1">
            <a:spLocks noGrp="1"/>
          </p:cNvSpPr>
          <p:nvPr>
            <p:ph type="subTitle" idx="1"/>
          </p:nvPr>
        </p:nvSpPr>
        <p:spPr>
          <a:xfrm>
            <a:off x="867822" y="2077571"/>
            <a:ext cx="326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ERD dan Matriks CUR</a:t>
            </a:r>
            <a:endParaRPr dirty="0"/>
          </a:p>
        </p:txBody>
      </p:sp>
      <p:sp>
        <p:nvSpPr>
          <p:cNvPr id="2" name="Google Shape;957;p44">
            <a:extLst>
              <a:ext uri="{FF2B5EF4-FFF2-40B4-BE49-F238E27FC236}">
                <a16:creationId xmlns:a16="http://schemas.microsoft.com/office/drawing/2014/main" id="{D06D595E-004F-14A8-A395-F9E3A5623193}"/>
              </a:ext>
            </a:extLst>
          </p:cNvPr>
          <p:cNvSpPr txBox="1">
            <a:spLocks/>
          </p:cNvSpPr>
          <p:nvPr/>
        </p:nvSpPr>
        <p:spPr>
          <a:xfrm>
            <a:off x="9144000" y="2089511"/>
            <a:ext cx="2422183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200" dirty="0" err="1"/>
              <a:t>Kelompok</a:t>
            </a:r>
            <a:r>
              <a:rPr lang="en-US" sz="3200" dirty="0"/>
              <a:t> I</a:t>
            </a:r>
          </a:p>
        </p:txBody>
      </p:sp>
      <p:sp>
        <p:nvSpPr>
          <p:cNvPr id="21" name="Google Shape;873;p35">
            <a:extLst>
              <a:ext uri="{FF2B5EF4-FFF2-40B4-BE49-F238E27FC236}">
                <a16:creationId xmlns:a16="http://schemas.microsoft.com/office/drawing/2014/main" id="{414395B7-8761-C7A0-E1D6-65888F31DCFD}"/>
              </a:ext>
            </a:extLst>
          </p:cNvPr>
          <p:cNvSpPr txBox="1">
            <a:spLocks/>
          </p:cNvSpPr>
          <p:nvPr/>
        </p:nvSpPr>
        <p:spPr>
          <a:xfrm>
            <a:off x="2048538" y="6233700"/>
            <a:ext cx="23964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2200018413</a:t>
            </a:r>
            <a:endParaRPr lang="en-US" dirty="0"/>
          </a:p>
        </p:txBody>
      </p:sp>
      <p:sp>
        <p:nvSpPr>
          <p:cNvPr id="22" name="Google Shape;874;p35">
            <a:extLst>
              <a:ext uri="{FF2B5EF4-FFF2-40B4-BE49-F238E27FC236}">
                <a16:creationId xmlns:a16="http://schemas.microsoft.com/office/drawing/2014/main" id="{8A0B983F-2214-6286-8F05-937F501051DD}"/>
              </a:ext>
            </a:extLst>
          </p:cNvPr>
          <p:cNvSpPr txBox="1">
            <a:spLocks/>
          </p:cNvSpPr>
          <p:nvPr/>
        </p:nvSpPr>
        <p:spPr>
          <a:xfrm>
            <a:off x="2048525" y="5528207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DIAN ARI MAHIZA</a:t>
            </a:r>
            <a:endParaRPr lang="en-US" dirty="0"/>
          </a:p>
        </p:txBody>
      </p:sp>
      <p:sp>
        <p:nvSpPr>
          <p:cNvPr id="23" name="Google Shape;875;p35">
            <a:extLst>
              <a:ext uri="{FF2B5EF4-FFF2-40B4-BE49-F238E27FC236}">
                <a16:creationId xmlns:a16="http://schemas.microsoft.com/office/drawing/2014/main" id="{6F2E36BC-DBB8-367F-CB3E-532CB44306F8}"/>
              </a:ext>
            </a:extLst>
          </p:cNvPr>
          <p:cNvSpPr txBox="1">
            <a:spLocks/>
          </p:cNvSpPr>
          <p:nvPr/>
        </p:nvSpPr>
        <p:spPr>
          <a:xfrm>
            <a:off x="2229070" y="5143500"/>
            <a:ext cx="2035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 Black"/>
              <a:buNone/>
              <a:defRPr sz="3000" b="0" i="0" u="none" strike="noStrike" cap="none">
                <a:solidFill>
                  <a:schemeClr val="accent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  <a:endParaRPr lang="en" dirty="0"/>
          </a:p>
        </p:txBody>
      </p:sp>
      <p:sp>
        <p:nvSpPr>
          <p:cNvPr id="24" name="Google Shape;876;p35">
            <a:extLst>
              <a:ext uri="{FF2B5EF4-FFF2-40B4-BE49-F238E27FC236}">
                <a16:creationId xmlns:a16="http://schemas.microsoft.com/office/drawing/2014/main" id="{6D94DEE6-E22F-22A7-F55F-49FA62ADD9BC}"/>
              </a:ext>
            </a:extLst>
          </p:cNvPr>
          <p:cNvSpPr txBox="1">
            <a:spLocks/>
          </p:cNvSpPr>
          <p:nvPr/>
        </p:nvSpPr>
        <p:spPr>
          <a:xfrm>
            <a:off x="4699050" y="5747313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ARVIN SULTAN SATRIA</a:t>
            </a:r>
            <a:endParaRPr lang="en-US" dirty="0"/>
          </a:p>
        </p:txBody>
      </p:sp>
      <p:sp>
        <p:nvSpPr>
          <p:cNvPr id="25" name="Google Shape;877;p35">
            <a:extLst>
              <a:ext uri="{FF2B5EF4-FFF2-40B4-BE49-F238E27FC236}">
                <a16:creationId xmlns:a16="http://schemas.microsoft.com/office/drawing/2014/main" id="{E8CE27A0-1786-B58E-1DC6-A230BCB834F9}"/>
              </a:ext>
            </a:extLst>
          </p:cNvPr>
          <p:cNvSpPr txBox="1">
            <a:spLocks/>
          </p:cNvSpPr>
          <p:nvPr/>
        </p:nvSpPr>
        <p:spPr>
          <a:xfrm>
            <a:off x="4699063" y="6288850"/>
            <a:ext cx="23964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2200018418</a:t>
            </a:r>
          </a:p>
          <a:p>
            <a:pPr marL="0" indent="0"/>
            <a:endParaRPr lang="en" dirty="0"/>
          </a:p>
        </p:txBody>
      </p:sp>
      <p:sp>
        <p:nvSpPr>
          <p:cNvPr id="26" name="Google Shape;878;p35">
            <a:extLst>
              <a:ext uri="{FF2B5EF4-FFF2-40B4-BE49-F238E27FC236}">
                <a16:creationId xmlns:a16="http://schemas.microsoft.com/office/drawing/2014/main" id="{FD1F1D1D-3C1D-87C4-724D-A6B33B16D5E1}"/>
              </a:ext>
            </a:extLst>
          </p:cNvPr>
          <p:cNvSpPr txBox="1">
            <a:spLocks/>
          </p:cNvSpPr>
          <p:nvPr/>
        </p:nvSpPr>
        <p:spPr>
          <a:xfrm>
            <a:off x="4879595" y="5143500"/>
            <a:ext cx="2035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 Black"/>
              <a:buNone/>
              <a:defRPr sz="3000" b="0" i="0" u="none" strike="noStrike" cap="none">
                <a:solidFill>
                  <a:schemeClr val="accent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27" name="Google Shape;864;p35">
            <a:extLst>
              <a:ext uri="{FF2B5EF4-FFF2-40B4-BE49-F238E27FC236}">
                <a16:creationId xmlns:a16="http://schemas.microsoft.com/office/drawing/2014/main" id="{2FBD34E1-07DF-328F-6928-3A9C294592D4}"/>
              </a:ext>
            </a:extLst>
          </p:cNvPr>
          <p:cNvSpPr txBox="1">
            <a:spLocks/>
          </p:cNvSpPr>
          <p:nvPr/>
        </p:nvSpPr>
        <p:spPr>
          <a:xfrm>
            <a:off x="723275" y="-394112"/>
            <a:ext cx="23964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"/>
              <a:t>2200018385</a:t>
            </a:r>
            <a:endParaRPr lang="en" dirty="0"/>
          </a:p>
        </p:txBody>
      </p:sp>
      <p:sp>
        <p:nvSpPr>
          <p:cNvPr id="28" name="Google Shape;865;p35">
            <a:extLst>
              <a:ext uri="{FF2B5EF4-FFF2-40B4-BE49-F238E27FC236}">
                <a16:creationId xmlns:a16="http://schemas.microsoft.com/office/drawing/2014/main" id="{D9159CA4-C6D1-5852-4F2C-773A097C3C95}"/>
              </a:ext>
            </a:extLst>
          </p:cNvPr>
          <p:cNvSpPr txBox="1">
            <a:spLocks/>
          </p:cNvSpPr>
          <p:nvPr/>
        </p:nvSpPr>
        <p:spPr>
          <a:xfrm>
            <a:off x="723275" y="-1066744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MUJADDID FATHI ATHO’ILLAH</a:t>
            </a:r>
            <a:endParaRPr lang="en-US" dirty="0"/>
          </a:p>
        </p:txBody>
      </p:sp>
      <p:sp>
        <p:nvSpPr>
          <p:cNvPr id="29" name="Google Shape;866;p35">
            <a:extLst>
              <a:ext uri="{FF2B5EF4-FFF2-40B4-BE49-F238E27FC236}">
                <a16:creationId xmlns:a16="http://schemas.microsoft.com/office/drawing/2014/main" id="{579AA099-901C-F15C-C674-93E0CC816F0E}"/>
              </a:ext>
            </a:extLst>
          </p:cNvPr>
          <p:cNvSpPr txBox="1">
            <a:spLocks/>
          </p:cNvSpPr>
          <p:nvPr/>
        </p:nvSpPr>
        <p:spPr>
          <a:xfrm>
            <a:off x="903820" y="-1588400"/>
            <a:ext cx="2035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 Black"/>
              <a:buNone/>
              <a:defRPr sz="30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30" name="Google Shape;867;p35">
            <a:extLst>
              <a:ext uri="{FF2B5EF4-FFF2-40B4-BE49-F238E27FC236}">
                <a16:creationId xmlns:a16="http://schemas.microsoft.com/office/drawing/2014/main" id="{D2F5DB73-50C5-3FA4-920B-D7D4C79B10B9}"/>
              </a:ext>
            </a:extLst>
          </p:cNvPr>
          <p:cNvSpPr txBox="1">
            <a:spLocks/>
          </p:cNvSpPr>
          <p:nvPr/>
        </p:nvSpPr>
        <p:spPr>
          <a:xfrm>
            <a:off x="3373800" y="-1169300"/>
            <a:ext cx="2396400" cy="86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MOHAMMAD FARID HENDIANTO</a:t>
            </a:r>
            <a:endParaRPr lang="en-US" dirty="0"/>
          </a:p>
        </p:txBody>
      </p:sp>
      <p:sp>
        <p:nvSpPr>
          <p:cNvPr id="31" name="Google Shape;868;p35">
            <a:extLst>
              <a:ext uri="{FF2B5EF4-FFF2-40B4-BE49-F238E27FC236}">
                <a16:creationId xmlns:a16="http://schemas.microsoft.com/office/drawing/2014/main" id="{4AB7BFB5-9587-443A-EB99-67A92AA9BF24}"/>
              </a:ext>
            </a:extLst>
          </p:cNvPr>
          <p:cNvSpPr txBox="1">
            <a:spLocks/>
          </p:cNvSpPr>
          <p:nvPr/>
        </p:nvSpPr>
        <p:spPr>
          <a:xfrm>
            <a:off x="3373800" y="-394112"/>
            <a:ext cx="23964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>
                <a:solidFill>
                  <a:schemeClr val="dk1"/>
                </a:solidFill>
              </a:rPr>
              <a:t>2200018401</a:t>
            </a:r>
            <a:endParaRPr lang="en-US"/>
          </a:p>
          <a:p>
            <a:pPr marL="0" indent="0"/>
            <a:endParaRPr lang="en-US" dirty="0"/>
          </a:p>
        </p:txBody>
      </p:sp>
      <p:sp>
        <p:nvSpPr>
          <p:cNvPr id="32" name="Google Shape;869;p35">
            <a:extLst>
              <a:ext uri="{FF2B5EF4-FFF2-40B4-BE49-F238E27FC236}">
                <a16:creationId xmlns:a16="http://schemas.microsoft.com/office/drawing/2014/main" id="{8F206EA4-0967-9467-562A-9251F5F404E3}"/>
              </a:ext>
            </a:extLst>
          </p:cNvPr>
          <p:cNvSpPr txBox="1">
            <a:spLocks/>
          </p:cNvSpPr>
          <p:nvPr/>
        </p:nvSpPr>
        <p:spPr>
          <a:xfrm>
            <a:off x="3554345" y="-1588400"/>
            <a:ext cx="2035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 Black"/>
              <a:buNone/>
              <a:defRPr sz="30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02</a:t>
            </a:r>
            <a:endParaRPr lang="en" dirty="0"/>
          </a:p>
        </p:txBody>
      </p:sp>
      <p:sp>
        <p:nvSpPr>
          <p:cNvPr id="33" name="Google Shape;870;p35">
            <a:extLst>
              <a:ext uri="{FF2B5EF4-FFF2-40B4-BE49-F238E27FC236}">
                <a16:creationId xmlns:a16="http://schemas.microsoft.com/office/drawing/2014/main" id="{EF201D38-27FD-4170-3C1C-457D3FF2C86A}"/>
              </a:ext>
            </a:extLst>
          </p:cNvPr>
          <p:cNvSpPr txBox="1">
            <a:spLocks/>
          </p:cNvSpPr>
          <p:nvPr/>
        </p:nvSpPr>
        <p:spPr>
          <a:xfrm>
            <a:off x="6024325" y="-1292437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M. MILKY GAZURA</a:t>
            </a:r>
            <a:endParaRPr lang="en-US" dirty="0"/>
          </a:p>
        </p:txBody>
      </p:sp>
      <p:sp>
        <p:nvSpPr>
          <p:cNvPr id="34" name="Google Shape;871;p35">
            <a:extLst>
              <a:ext uri="{FF2B5EF4-FFF2-40B4-BE49-F238E27FC236}">
                <a16:creationId xmlns:a16="http://schemas.microsoft.com/office/drawing/2014/main" id="{714A5862-C437-A217-CF5D-A729930B729C}"/>
              </a:ext>
            </a:extLst>
          </p:cNvPr>
          <p:cNvSpPr txBox="1">
            <a:spLocks/>
          </p:cNvSpPr>
          <p:nvPr/>
        </p:nvSpPr>
        <p:spPr>
          <a:xfrm>
            <a:off x="6024325" y="-427981"/>
            <a:ext cx="2396400" cy="4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>
                <a:solidFill>
                  <a:schemeClr val="dk1"/>
                </a:solidFill>
              </a:rPr>
              <a:t>2200018396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/>
          </a:p>
          <a:p>
            <a:pPr marL="0" indent="0"/>
            <a:endParaRPr lang="en-US" dirty="0"/>
          </a:p>
        </p:txBody>
      </p:sp>
      <p:sp>
        <p:nvSpPr>
          <p:cNvPr id="35" name="Google Shape;872;p35">
            <a:extLst>
              <a:ext uri="{FF2B5EF4-FFF2-40B4-BE49-F238E27FC236}">
                <a16:creationId xmlns:a16="http://schemas.microsoft.com/office/drawing/2014/main" id="{DE6346AE-2D14-AF10-65BE-8FB7C808A11F}"/>
              </a:ext>
            </a:extLst>
          </p:cNvPr>
          <p:cNvSpPr txBox="1">
            <a:spLocks/>
          </p:cNvSpPr>
          <p:nvPr/>
        </p:nvSpPr>
        <p:spPr>
          <a:xfrm>
            <a:off x="6204870" y="-1588400"/>
            <a:ext cx="2035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layfair Display Black"/>
              <a:buNone/>
              <a:defRPr sz="30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4"/>
          <p:cNvSpPr txBox="1">
            <a:spLocks noGrp="1"/>
          </p:cNvSpPr>
          <p:nvPr>
            <p:ph type="body" idx="1"/>
          </p:nvPr>
        </p:nvSpPr>
        <p:spPr>
          <a:xfrm>
            <a:off x="952152" y="1183265"/>
            <a:ext cx="7246200" cy="32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/>
              <a:t>Entitas</a:t>
            </a:r>
            <a:r>
              <a:rPr lang="en-US" sz="1600" dirty="0"/>
              <a:t> data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orang, </a:t>
            </a:r>
            <a:r>
              <a:rPr lang="en-US" sz="1600" dirty="0" err="1"/>
              <a:t>tempat</a:t>
            </a:r>
            <a:r>
              <a:rPr lang="en-US" sz="1600" dirty="0"/>
              <a:t>, </a:t>
            </a:r>
            <a:r>
              <a:rPr lang="en-US" sz="1600" dirty="0" err="1"/>
              <a:t>konsep</a:t>
            </a:r>
            <a:r>
              <a:rPr lang="en-US" sz="1600" dirty="0"/>
              <a:t>, </a:t>
            </a:r>
            <a:r>
              <a:rPr lang="en-US" sz="1600" dirty="0" err="1"/>
              <a:t>benda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yang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konteks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dan </a:t>
            </a:r>
            <a:r>
              <a:rPr lang="en-US" sz="1600" dirty="0" err="1"/>
              <a:t>dikaitkan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penyimpanan</a:t>
            </a:r>
            <a:r>
              <a:rPr lang="en-US" sz="1600" dirty="0"/>
              <a:t> data. </a:t>
            </a:r>
            <a:r>
              <a:rPr lang="en-US" sz="1600" dirty="0" err="1"/>
              <a:t>Entitas</a:t>
            </a:r>
            <a:r>
              <a:rPr lang="en-US" sz="1600" dirty="0"/>
              <a:t> data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elemen</a:t>
            </a:r>
            <a:r>
              <a:rPr lang="en-US" sz="1600" dirty="0"/>
              <a:t> </a:t>
            </a:r>
            <a:r>
              <a:rPr lang="en-US" sz="1600" dirty="0" err="1"/>
              <a:t>penting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arsitektur</a:t>
            </a:r>
            <a:r>
              <a:rPr lang="en-US" sz="1600" dirty="0"/>
              <a:t> data,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representasi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</a:t>
            </a:r>
            <a:r>
              <a:rPr lang="en-US" sz="1600" dirty="0" err="1"/>
              <a:t>nyata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konseptual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dunia </a:t>
            </a:r>
            <a:r>
              <a:rPr lang="en-US" sz="1600" dirty="0" err="1"/>
              <a:t>nyata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disimpan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basis data.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entitas</a:t>
            </a:r>
            <a:r>
              <a:rPr lang="en-US" sz="1600" dirty="0"/>
              <a:t> data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atribut</a:t>
            </a:r>
            <a:r>
              <a:rPr lang="en-US" sz="1600" dirty="0"/>
              <a:t>,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karakteristik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entitas</a:t>
            </a:r>
            <a:r>
              <a:rPr lang="en-US" sz="1600" dirty="0"/>
              <a:t> yang </a:t>
            </a:r>
            <a:r>
              <a:rPr lang="en-US" sz="1600" dirty="0" err="1"/>
              <a:t>menggambarkan</a:t>
            </a:r>
            <a:r>
              <a:rPr lang="en-US" sz="1600" dirty="0"/>
              <a:t> </a:t>
            </a:r>
            <a:r>
              <a:rPr lang="en-US" sz="1600" dirty="0" err="1"/>
              <a:t>entitas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sendiri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jauh</a:t>
            </a:r>
            <a:r>
              <a:rPr lang="en-US" sz="1600" dirty="0"/>
              <a:t>, dan </a:t>
            </a:r>
            <a:r>
              <a:rPr lang="en-US" sz="1600" dirty="0" err="1"/>
              <a:t>relasi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atribut</a:t>
            </a:r>
            <a:r>
              <a:rPr lang="en-US" sz="1600" dirty="0"/>
              <a:t> </a:t>
            </a:r>
            <a:r>
              <a:rPr lang="en-US" sz="1600" dirty="0" err="1"/>
              <a:t>relasi</a:t>
            </a:r>
            <a:r>
              <a:rPr lang="en-US" sz="1600" dirty="0"/>
              <a:t>,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atribut</a:t>
            </a:r>
            <a:r>
              <a:rPr lang="en-US" sz="1600" dirty="0"/>
              <a:t> </a:t>
            </a:r>
            <a:r>
              <a:rPr lang="en-US" sz="1600" dirty="0" err="1"/>
              <a:t>entitas</a:t>
            </a:r>
            <a:r>
              <a:rPr lang="en-US" sz="1600" dirty="0"/>
              <a:t> yang juga </a:t>
            </a:r>
            <a:r>
              <a:rPr lang="en-US" sz="1600" dirty="0" err="1"/>
              <a:t>dimiliki</a:t>
            </a:r>
            <a:r>
              <a:rPr lang="en-US" sz="1600" dirty="0"/>
              <a:t> oleh </a:t>
            </a:r>
            <a:r>
              <a:rPr lang="en-US" sz="1600" dirty="0" err="1"/>
              <a:t>entitas</a:t>
            </a:r>
            <a:r>
              <a:rPr lang="en-US" sz="1600" dirty="0"/>
              <a:t> lain dan </a:t>
            </a:r>
            <a:r>
              <a:rPr lang="en-US" sz="1600" dirty="0" err="1"/>
              <a:t>menggambarkan</a:t>
            </a:r>
            <a:r>
              <a:rPr lang="en-US" sz="1600" dirty="0"/>
              <a:t> </a:t>
            </a:r>
            <a:r>
              <a:rPr lang="en-US" sz="1600" dirty="0" err="1"/>
              <a:t>konteks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entitas</a:t>
            </a:r>
            <a:r>
              <a:rPr lang="en-US" sz="16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/>
              <a:t>Entitas</a:t>
            </a:r>
            <a:r>
              <a:rPr lang="en-US" sz="1600" dirty="0"/>
              <a:t> data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mengelompokkan</a:t>
            </a:r>
            <a:r>
              <a:rPr lang="en-US" sz="1600" dirty="0"/>
              <a:t> dan </a:t>
            </a:r>
            <a:r>
              <a:rPr lang="en-US" sz="1600" dirty="0" err="1"/>
              <a:t>menyimpan</a:t>
            </a:r>
            <a:r>
              <a:rPr lang="en-US" sz="1600" dirty="0"/>
              <a:t> data </a:t>
            </a:r>
            <a:r>
              <a:rPr lang="en-US" sz="1600" dirty="0" err="1"/>
              <a:t>dalam</a:t>
            </a:r>
            <a:r>
              <a:rPr lang="en-US" sz="1600" dirty="0"/>
              <a:t> basis data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konteks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yang </a:t>
            </a:r>
            <a:r>
              <a:rPr lang="en-US" sz="1600" dirty="0" err="1"/>
              <a:t>sesuai</a:t>
            </a:r>
            <a:r>
              <a:rPr lang="en-US" sz="1600" dirty="0"/>
              <a:t>,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memudahkan</a:t>
            </a:r>
            <a:r>
              <a:rPr lang="en-US" sz="1600" dirty="0"/>
              <a:t> </a:t>
            </a:r>
            <a:r>
              <a:rPr lang="en-US" sz="1600" dirty="0" err="1"/>
              <a:t>akses</a:t>
            </a:r>
            <a:r>
              <a:rPr lang="en-US" sz="1600" dirty="0"/>
              <a:t> dan </a:t>
            </a:r>
            <a:r>
              <a:rPr lang="en-US" sz="1600" dirty="0" err="1"/>
              <a:t>pemrosesan</a:t>
            </a:r>
            <a:r>
              <a:rPr lang="en-US" sz="1600" dirty="0"/>
              <a:t> data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endParaRPr lang="en-US" sz="1600" dirty="0"/>
          </a:p>
        </p:txBody>
      </p:sp>
      <p:sp>
        <p:nvSpPr>
          <p:cNvPr id="858" name="Google Shape;858;p34"/>
          <p:cNvSpPr txBox="1">
            <a:spLocks noGrp="1"/>
          </p:cNvSpPr>
          <p:nvPr>
            <p:ph type="title"/>
          </p:nvPr>
        </p:nvSpPr>
        <p:spPr>
          <a:xfrm>
            <a:off x="493950" y="369875"/>
            <a:ext cx="81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Entitas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70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9AD8EF-ECB0-FFF4-79E9-DD01D7435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800" y="1223075"/>
            <a:ext cx="3664200" cy="3203400"/>
          </a:xfrm>
        </p:spPr>
        <p:txBody>
          <a:bodyPr/>
          <a:lstStyle/>
          <a:p>
            <a:r>
              <a:rPr lang="en-US" sz="1800" dirty="0"/>
              <a:t>Alat dan </a:t>
            </a:r>
            <a:r>
              <a:rPr lang="en-US" sz="1800" dirty="0" err="1"/>
              <a:t>Peralatan</a:t>
            </a:r>
            <a:r>
              <a:rPr lang="en-US" sz="1800" dirty="0"/>
              <a:t> </a:t>
            </a:r>
            <a:r>
              <a:rPr lang="en-US" sz="1800" dirty="0" err="1"/>
              <a:t>Masak</a:t>
            </a:r>
            <a:endParaRPr lang="en-US" sz="1800" dirty="0"/>
          </a:p>
          <a:p>
            <a:r>
              <a:rPr lang="en-US" sz="1800" dirty="0" err="1"/>
              <a:t>Mesin</a:t>
            </a:r>
            <a:r>
              <a:rPr lang="en-US" sz="1800" dirty="0"/>
              <a:t> Self Order Kiosk</a:t>
            </a:r>
          </a:p>
          <a:p>
            <a:r>
              <a:rPr lang="en-US" sz="1800" dirty="0"/>
              <a:t>CV </a:t>
            </a:r>
            <a:r>
              <a:rPr lang="en-US" sz="1800" dirty="0" err="1"/>
              <a:t>Peralatan</a:t>
            </a:r>
            <a:r>
              <a:rPr lang="en-US" sz="1800" dirty="0"/>
              <a:t> </a:t>
            </a:r>
            <a:r>
              <a:rPr lang="en-US" sz="1800" dirty="0" err="1"/>
              <a:t>Masak</a:t>
            </a:r>
            <a:endParaRPr lang="en-US" sz="1800" dirty="0"/>
          </a:p>
          <a:p>
            <a:r>
              <a:rPr lang="en-US" sz="1800" dirty="0"/>
              <a:t>CV </a:t>
            </a:r>
            <a:r>
              <a:rPr lang="en-US" sz="1800" dirty="0" err="1"/>
              <a:t>mesin</a:t>
            </a:r>
            <a:endParaRPr lang="en-US" sz="1800" dirty="0"/>
          </a:p>
          <a:p>
            <a:r>
              <a:rPr lang="en-US" sz="1800" dirty="0" err="1"/>
              <a:t>Biaya</a:t>
            </a:r>
            <a:endParaRPr lang="en-US" sz="1800" dirty="0"/>
          </a:p>
          <a:p>
            <a:r>
              <a:rPr lang="en-US" sz="1800" dirty="0" err="1"/>
              <a:t>Karyawan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31C2D-7C3F-7EAB-3F43-A811CAF3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DF802A-57D6-596D-2895-4F6CB229554E}"/>
              </a:ext>
            </a:extLst>
          </p:cNvPr>
          <p:cNvSpPr txBox="1">
            <a:spLocks/>
          </p:cNvSpPr>
          <p:nvPr/>
        </p:nvSpPr>
        <p:spPr>
          <a:xfrm>
            <a:off x="4572000" y="1223075"/>
            <a:ext cx="3664200" cy="3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800" dirty="0" err="1"/>
              <a:t>Bahan</a:t>
            </a:r>
            <a:r>
              <a:rPr lang="en-US" sz="1800" dirty="0"/>
              <a:t> Baku</a:t>
            </a:r>
          </a:p>
          <a:p>
            <a:r>
              <a:rPr lang="en-US" sz="1800" dirty="0" err="1"/>
              <a:t>Suplier</a:t>
            </a:r>
            <a:endParaRPr lang="en-US" sz="1800" dirty="0"/>
          </a:p>
          <a:p>
            <a:r>
              <a:rPr lang="en-US" sz="1800" dirty="0" err="1"/>
              <a:t>Pemesanan</a:t>
            </a:r>
            <a:endParaRPr lang="en-US" sz="1800" dirty="0"/>
          </a:p>
          <a:p>
            <a:r>
              <a:rPr lang="en-US" sz="1800" dirty="0" err="1"/>
              <a:t>Pembayaran</a:t>
            </a:r>
            <a:endParaRPr lang="en-US" sz="1800" dirty="0"/>
          </a:p>
          <a:p>
            <a:r>
              <a:rPr lang="en-US" sz="1800" dirty="0" err="1"/>
              <a:t>Konsumen</a:t>
            </a:r>
            <a:endParaRPr lang="en-US" sz="18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AFEA432-C2E3-1BF8-9494-8D6BCBBDA615}"/>
              </a:ext>
            </a:extLst>
          </p:cNvPr>
          <p:cNvSpPr txBox="1">
            <a:spLocks/>
          </p:cNvSpPr>
          <p:nvPr/>
        </p:nvSpPr>
        <p:spPr>
          <a:xfrm>
            <a:off x="1839073" y="-584735"/>
            <a:ext cx="69864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layfair Display Black"/>
              <a:buNone/>
              <a:defRPr sz="24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Matriks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x </a:t>
            </a:r>
            <a:r>
              <a:rPr lang="en-US" dirty="0" err="1"/>
              <a:t>Entitas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3752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B31C2D-7C3F-7EAB-3F43-A811CAF3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073" y="280065"/>
            <a:ext cx="6986427" cy="572700"/>
          </a:xfrm>
        </p:spPr>
        <p:txBody>
          <a:bodyPr/>
          <a:lstStyle/>
          <a:p>
            <a:r>
              <a:rPr lang="en-US" dirty="0" err="1"/>
              <a:t>Matriks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x </a:t>
            </a:r>
            <a:r>
              <a:rPr lang="en-US" dirty="0" err="1"/>
              <a:t>Entitas</a:t>
            </a:r>
            <a:r>
              <a:rPr lang="en-US" dirty="0"/>
              <a:t>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178E59-D8B0-E188-A9E3-19E7BC849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3" y="1017143"/>
            <a:ext cx="8506212" cy="3970914"/>
          </a:xfrm>
          <a:prstGeom prst="rect">
            <a:avLst/>
          </a:prstGeom>
        </p:spPr>
      </p:pic>
      <p:sp>
        <p:nvSpPr>
          <p:cNvPr id="4" name="Google Shape;957;p44">
            <a:extLst>
              <a:ext uri="{FF2B5EF4-FFF2-40B4-BE49-F238E27FC236}">
                <a16:creationId xmlns:a16="http://schemas.microsoft.com/office/drawing/2014/main" id="{C25E2C0A-8CB2-E14B-2FF7-C7A5490E6DF1}"/>
              </a:ext>
            </a:extLst>
          </p:cNvPr>
          <p:cNvSpPr txBox="1">
            <a:spLocks/>
          </p:cNvSpPr>
          <p:nvPr/>
        </p:nvSpPr>
        <p:spPr>
          <a:xfrm>
            <a:off x="-3884625" y="1837962"/>
            <a:ext cx="3884625" cy="221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layfair Display Black"/>
              <a:buNone/>
              <a:defRPr sz="24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6000"/>
              <a:t>Blh Bertanya?</a:t>
            </a:r>
            <a:endParaRPr lang="en-US" sz="6000" dirty="0"/>
          </a:p>
        </p:txBody>
      </p:sp>
      <p:pic>
        <p:nvPicPr>
          <p:cNvPr id="5" name="Picture 2" descr="700 Meme ideas in 2022 | humor lucu, gambar lucu, meme">
            <a:extLst>
              <a:ext uri="{FF2B5EF4-FFF2-40B4-BE49-F238E27FC236}">
                <a16:creationId xmlns:a16="http://schemas.microsoft.com/office/drawing/2014/main" id="{43F0D178-F535-0BAC-8AC4-202511F3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9541181"/>
            <a:ext cx="3536950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74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00 Meme ideas in 2022 | humor lucu, gambar lucu, meme">
            <a:extLst>
              <a:ext uri="{FF2B5EF4-FFF2-40B4-BE49-F238E27FC236}">
                <a16:creationId xmlns:a16="http://schemas.microsoft.com/office/drawing/2014/main" id="{AC63A942-F196-B1A6-A4A9-039CCFBC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1606550"/>
            <a:ext cx="3536950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57;p44">
            <a:extLst>
              <a:ext uri="{FF2B5EF4-FFF2-40B4-BE49-F238E27FC236}">
                <a16:creationId xmlns:a16="http://schemas.microsoft.com/office/drawing/2014/main" id="{F44DEF57-C202-511A-8321-B9AE53F7D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75" y="1837962"/>
            <a:ext cx="3884625" cy="2211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/>
              <a:t>Blh</a:t>
            </a:r>
            <a:r>
              <a:rPr lang="en-US" sz="6000" dirty="0"/>
              <a:t> </a:t>
            </a:r>
            <a:r>
              <a:rPr lang="en-US" sz="6000" dirty="0" err="1"/>
              <a:t>Bertanya</a:t>
            </a:r>
            <a:r>
              <a:rPr lang="en-US" sz="6000" dirty="0"/>
              <a:t>?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47508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5"/>
          <p:cNvSpPr txBox="1">
            <a:spLocks noGrp="1"/>
          </p:cNvSpPr>
          <p:nvPr>
            <p:ph type="subTitle" idx="1"/>
          </p:nvPr>
        </p:nvSpPr>
        <p:spPr>
          <a:xfrm>
            <a:off x="723275" y="1723201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2200018385</a:t>
            </a:r>
            <a:endParaRPr dirty="0"/>
          </a:p>
        </p:txBody>
      </p:sp>
      <p:sp>
        <p:nvSpPr>
          <p:cNvPr id="865" name="Google Shape;865;p35"/>
          <p:cNvSpPr txBox="1">
            <a:spLocks noGrp="1"/>
          </p:cNvSpPr>
          <p:nvPr>
            <p:ph type="ctrTitle"/>
          </p:nvPr>
        </p:nvSpPr>
        <p:spPr>
          <a:xfrm>
            <a:off x="723275" y="1050569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MUJADDID FATHI ATHO’ILLAH</a:t>
            </a:r>
            <a:endParaRPr dirty="0"/>
          </a:p>
        </p:txBody>
      </p:sp>
      <p:sp>
        <p:nvSpPr>
          <p:cNvPr id="866" name="Google Shape;866;p35"/>
          <p:cNvSpPr txBox="1">
            <a:spLocks noGrp="1"/>
          </p:cNvSpPr>
          <p:nvPr>
            <p:ph type="title" idx="2"/>
          </p:nvPr>
        </p:nvSpPr>
        <p:spPr>
          <a:xfrm>
            <a:off x="903820" y="5289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67" name="Google Shape;867;p35"/>
          <p:cNvSpPr txBox="1">
            <a:spLocks noGrp="1"/>
          </p:cNvSpPr>
          <p:nvPr>
            <p:ph type="ctrTitle" idx="3"/>
          </p:nvPr>
        </p:nvSpPr>
        <p:spPr>
          <a:xfrm>
            <a:off x="3373800" y="948013"/>
            <a:ext cx="2396400" cy="8635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MOHAMMAD FARID HENDIANTO</a:t>
            </a:r>
            <a:endParaRPr dirty="0"/>
          </a:p>
        </p:txBody>
      </p:sp>
      <p:sp>
        <p:nvSpPr>
          <p:cNvPr id="868" name="Google Shape;868;p35"/>
          <p:cNvSpPr txBox="1">
            <a:spLocks noGrp="1"/>
          </p:cNvSpPr>
          <p:nvPr>
            <p:ph type="subTitle" idx="4"/>
          </p:nvPr>
        </p:nvSpPr>
        <p:spPr>
          <a:xfrm>
            <a:off x="3373800" y="1723201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2200018401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9" name="Google Shape;869;p35"/>
          <p:cNvSpPr txBox="1">
            <a:spLocks noGrp="1"/>
          </p:cNvSpPr>
          <p:nvPr>
            <p:ph type="title" idx="5"/>
          </p:nvPr>
        </p:nvSpPr>
        <p:spPr>
          <a:xfrm>
            <a:off x="3554345" y="5289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70" name="Google Shape;870;p35"/>
          <p:cNvSpPr txBox="1">
            <a:spLocks noGrp="1"/>
          </p:cNvSpPr>
          <p:nvPr>
            <p:ph type="ctrTitle" idx="6"/>
          </p:nvPr>
        </p:nvSpPr>
        <p:spPr>
          <a:xfrm>
            <a:off x="6024325" y="824876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M. MILKY GAZURA</a:t>
            </a:r>
            <a:endParaRPr dirty="0"/>
          </a:p>
        </p:txBody>
      </p:sp>
      <p:sp>
        <p:nvSpPr>
          <p:cNvPr id="871" name="Google Shape;871;p35"/>
          <p:cNvSpPr txBox="1">
            <a:spLocks noGrp="1"/>
          </p:cNvSpPr>
          <p:nvPr>
            <p:ph type="subTitle" idx="7"/>
          </p:nvPr>
        </p:nvSpPr>
        <p:spPr>
          <a:xfrm>
            <a:off x="6024325" y="1689332"/>
            <a:ext cx="2396400" cy="400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2200018396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p35"/>
          <p:cNvSpPr txBox="1">
            <a:spLocks noGrp="1"/>
          </p:cNvSpPr>
          <p:nvPr>
            <p:ph type="title" idx="8"/>
          </p:nvPr>
        </p:nvSpPr>
        <p:spPr>
          <a:xfrm>
            <a:off x="6204870" y="5289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3" name="Google Shape;873;p35"/>
          <p:cNvSpPr txBox="1">
            <a:spLocks noGrp="1"/>
          </p:cNvSpPr>
          <p:nvPr>
            <p:ph type="subTitle" idx="13"/>
          </p:nvPr>
        </p:nvSpPr>
        <p:spPr>
          <a:xfrm>
            <a:off x="2048538" y="4190713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2200018413</a:t>
            </a:r>
          </a:p>
        </p:txBody>
      </p:sp>
      <p:sp>
        <p:nvSpPr>
          <p:cNvPr id="874" name="Google Shape;874;p35"/>
          <p:cNvSpPr txBox="1">
            <a:spLocks noGrp="1"/>
          </p:cNvSpPr>
          <p:nvPr>
            <p:ph type="ctrTitle" idx="9"/>
          </p:nvPr>
        </p:nvSpPr>
        <p:spPr>
          <a:xfrm>
            <a:off x="2048525" y="3485220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DIAN ARI MAHIZA</a:t>
            </a:r>
            <a:endParaRPr dirty="0"/>
          </a:p>
        </p:txBody>
      </p:sp>
      <p:sp>
        <p:nvSpPr>
          <p:cNvPr id="875" name="Google Shape;875;p35"/>
          <p:cNvSpPr txBox="1">
            <a:spLocks noGrp="1"/>
          </p:cNvSpPr>
          <p:nvPr>
            <p:ph type="title" idx="14"/>
          </p:nvPr>
        </p:nvSpPr>
        <p:spPr>
          <a:xfrm>
            <a:off x="2229070" y="31005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76" name="Google Shape;876;p35"/>
          <p:cNvSpPr txBox="1">
            <a:spLocks noGrp="1"/>
          </p:cNvSpPr>
          <p:nvPr>
            <p:ph type="ctrTitle" idx="15"/>
          </p:nvPr>
        </p:nvSpPr>
        <p:spPr>
          <a:xfrm>
            <a:off x="4699050" y="3704326"/>
            <a:ext cx="23964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ARVIN SULTAN SATRIA</a:t>
            </a:r>
            <a:endParaRPr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subTitle" idx="16"/>
          </p:nvPr>
        </p:nvSpPr>
        <p:spPr>
          <a:xfrm>
            <a:off x="4699063" y="4245863"/>
            <a:ext cx="23964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2200018418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8" name="Google Shape;878;p35"/>
          <p:cNvSpPr txBox="1">
            <a:spLocks noGrp="1"/>
          </p:cNvSpPr>
          <p:nvPr>
            <p:ph type="title" idx="17"/>
          </p:nvPr>
        </p:nvSpPr>
        <p:spPr>
          <a:xfrm>
            <a:off x="4879595" y="3100513"/>
            <a:ext cx="20352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" name="Google Shape;957;p44">
            <a:extLst>
              <a:ext uri="{FF2B5EF4-FFF2-40B4-BE49-F238E27FC236}">
                <a16:creationId xmlns:a16="http://schemas.microsoft.com/office/drawing/2014/main" id="{B27A9652-AF42-46BF-8D61-C2CE83B5036B}"/>
              </a:ext>
            </a:extLst>
          </p:cNvPr>
          <p:cNvSpPr txBox="1">
            <a:spLocks/>
          </p:cNvSpPr>
          <p:nvPr/>
        </p:nvSpPr>
        <p:spPr>
          <a:xfrm>
            <a:off x="5853995" y="2089511"/>
            <a:ext cx="3290005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200" dirty="0" err="1"/>
              <a:t>Kelompok</a:t>
            </a:r>
            <a:r>
              <a:rPr lang="en-US" sz="3200" dirty="0"/>
              <a:t> I</a:t>
            </a:r>
          </a:p>
        </p:txBody>
      </p:sp>
      <p:sp>
        <p:nvSpPr>
          <p:cNvPr id="5" name="Google Shape;851;p33">
            <a:extLst>
              <a:ext uri="{FF2B5EF4-FFF2-40B4-BE49-F238E27FC236}">
                <a16:creationId xmlns:a16="http://schemas.microsoft.com/office/drawing/2014/main" id="{EBE4F875-B863-2271-DCD6-410AB1CD0FEA}"/>
              </a:ext>
            </a:extLst>
          </p:cNvPr>
          <p:cNvSpPr txBox="1">
            <a:spLocks/>
          </p:cNvSpPr>
          <p:nvPr/>
        </p:nvSpPr>
        <p:spPr>
          <a:xfrm>
            <a:off x="849388" y="2033662"/>
            <a:ext cx="3966300" cy="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>
                <a:solidFill>
                  <a:srgbClr val="D59C6F"/>
                </a:solidFill>
              </a:rPr>
              <a:t>Milky Coffee</a:t>
            </a:r>
          </a:p>
        </p:txBody>
      </p:sp>
      <p:sp>
        <p:nvSpPr>
          <p:cNvPr id="6" name="Google Shape;852;p33">
            <a:extLst>
              <a:ext uri="{FF2B5EF4-FFF2-40B4-BE49-F238E27FC236}">
                <a16:creationId xmlns:a16="http://schemas.microsoft.com/office/drawing/2014/main" id="{2B485604-CB46-4684-AC45-84E2D406D586}"/>
              </a:ext>
            </a:extLst>
          </p:cNvPr>
          <p:cNvSpPr txBox="1">
            <a:spLocks/>
          </p:cNvSpPr>
          <p:nvPr/>
        </p:nvSpPr>
        <p:spPr>
          <a:xfrm>
            <a:off x="1046660" y="2777733"/>
            <a:ext cx="3264900" cy="37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l"/>
            <a:r>
              <a:rPr lang="nl-NL" dirty="0">
                <a:solidFill>
                  <a:srgbClr val="D59C6F"/>
                </a:solidFill>
              </a:rPr>
              <a:t>Analisis ERD dan Matriks CUR</a:t>
            </a:r>
          </a:p>
        </p:txBody>
      </p:sp>
      <p:sp>
        <p:nvSpPr>
          <p:cNvPr id="40" name="Google Shape;969;p46">
            <a:extLst>
              <a:ext uri="{FF2B5EF4-FFF2-40B4-BE49-F238E27FC236}">
                <a16:creationId xmlns:a16="http://schemas.microsoft.com/office/drawing/2014/main" id="{3F7817BE-98DF-3E65-AF22-9F2519EB4CD7}"/>
              </a:ext>
            </a:extLst>
          </p:cNvPr>
          <p:cNvSpPr txBox="1">
            <a:spLocks/>
          </p:cNvSpPr>
          <p:nvPr/>
        </p:nvSpPr>
        <p:spPr>
          <a:xfrm>
            <a:off x="-2650432" y="1774981"/>
            <a:ext cx="2479200" cy="275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ExtraBold"/>
              <a:buNone/>
              <a:defRPr sz="1800" b="0" i="0" u="none" strike="noStrike" cap="none">
                <a:solidFill>
                  <a:schemeClr val="accen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ExtraBold"/>
              <a:buNone/>
              <a:defRPr sz="1800" b="0" i="0" u="none" strike="noStrike" cap="none">
                <a:solidFill>
                  <a:schemeClr val="accen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ExtraBold"/>
              <a:buNone/>
              <a:defRPr sz="1800" b="0" i="0" u="none" strike="noStrike" cap="none">
                <a:solidFill>
                  <a:schemeClr val="accen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ExtraBold"/>
              <a:buNone/>
              <a:defRPr sz="1800" b="0" i="0" u="none" strike="noStrike" cap="none">
                <a:solidFill>
                  <a:schemeClr val="accen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ExtraBold"/>
              <a:buNone/>
              <a:defRPr sz="1800" b="0" i="0" u="none" strike="noStrike" cap="none">
                <a:solidFill>
                  <a:schemeClr val="accen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ExtraBold"/>
              <a:buNone/>
              <a:defRPr sz="1800" b="0" i="0" u="none" strike="noStrike" cap="none">
                <a:solidFill>
                  <a:schemeClr val="accen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ExtraBold"/>
              <a:buNone/>
              <a:defRPr sz="1800" b="0" i="0" u="none" strike="noStrike" cap="none">
                <a:solidFill>
                  <a:schemeClr val="accen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ExtraBold"/>
              <a:buNone/>
              <a:defRPr sz="1800" b="0" i="0" u="none" strike="noStrike" cap="none">
                <a:solidFill>
                  <a:schemeClr val="accen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>
            <a:pPr marL="0" indent="0"/>
            <a:r>
              <a:rPr lang="en-US" sz="4000"/>
              <a:t>Entity Relation Diagram (ERD)</a:t>
            </a:r>
            <a:endParaRPr lang="en-US" sz="4000" dirty="0"/>
          </a:p>
        </p:txBody>
      </p:sp>
      <p:sp>
        <p:nvSpPr>
          <p:cNvPr id="41" name="Google Shape;970;p46">
            <a:extLst>
              <a:ext uri="{FF2B5EF4-FFF2-40B4-BE49-F238E27FC236}">
                <a16:creationId xmlns:a16="http://schemas.microsoft.com/office/drawing/2014/main" id="{420F2A7A-03C8-95D7-197C-42EFCE5F2E9C}"/>
              </a:ext>
            </a:extLst>
          </p:cNvPr>
          <p:cNvSpPr txBox="1">
            <a:spLocks/>
          </p:cNvSpPr>
          <p:nvPr/>
        </p:nvSpPr>
        <p:spPr>
          <a:xfrm>
            <a:off x="9391805" y="1774981"/>
            <a:ext cx="4622471" cy="31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600"/>
              <a:t>Suatu entitas data bisa menunjang lebih dari satu area fungsi dan bergantung serta memiliki hubungan dengan entitas data lainnya</a:t>
            </a:r>
          </a:p>
          <a:p>
            <a:r>
              <a:rPr lang="en-US" sz="1600"/>
              <a:t>Sehingga ERD digunakan untuk menggambarkan hubungan dan ketergantungan yang ada pada entitas data</a:t>
            </a:r>
          </a:p>
          <a:p>
            <a:r>
              <a:rPr lang="en-US" sz="1600"/>
              <a:t>Hasil pemodelan ERD untuk tiap area fungsi melengkapi kebutuhan data dalam EAP (Enterprise Architecture Planning)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6"/>
          <p:cNvSpPr txBox="1">
            <a:spLocks noGrp="1"/>
          </p:cNvSpPr>
          <p:nvPr>
            <p:ph type="subTitle" idx="1"/>
          </p:nvPr>
        </p:nvSpPr>
        <p:spPr>
          <a:xfrm>
            <a:off x="760425" y="1774981"/>
            <a:ext cx="2479200" cy="2756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Entity Relation Diagram (ERD)</a:t>
            </a:r>
            <a:endParaRPr sz="4000" dirty="0"/>
          </a:p>
        </p:txBody>
      </p:sp>
      <p:sp>
        <p:nvSpPr>
          <p:cNvPr id="970" name="Google Shape;970;p46"/>
          <p:cNvSpPr txBox="1">
            <a:spLocks noGrp="1"/>
          </p:cNvSpPr>
          <p:nvPr>
            <p:ph type="body" idx="2"/>
          </p:nvPr>
        </p:nvSpPr>
        <p:spPr>
          <a:xfrm>
            <a:off x="4326319" y="1774981"/>
            <a:ext cx="4622471" cy="317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entitas</a:t>
            </a:r>
            <a:r>
              <a:rPr lang="en-US" sz="1600" dirty="0"/>
              <a:t> data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menunjang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area </a:t>
            </a:r>
            <a:r>
              <a:rPr lang="en-US" sz="1600" dirty="0" err="1"/>
              <a:t>fungsi</a:t>
            </a:r>
            <a:r>
              <a:rPr lang="en-US" sz="1600" dirty="0"/>
              <a:t> dan </a:t>
            </a:r>
            <a:r>
              <a:rPr lang="en-US" sz="1600" dirty="0" err="1"/>
              <a:t>bergantung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hubungan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entitas</a:t>
            </a:r>
            <a:r>
              <a:rPr lang="en-US" sz="1600" dirty="0"/>
              <a:t> data </a:t>
            </a:r>
            <a:r>
              <a:rPr lang="en-US" sz="1600" dirty="0" err="1"/>
              <a:t>lainnya</a:t>
            </a:r>
            <a:endParaRPr lang="en-U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 err="1"/>
              <a:t>Sehingga</a:t>
            </a:r>
            <a:r>
              <a:rPr lang="en-US" sz="1600" dirty="0"/>
              <a:t> ERD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menggambarkan</a:t>
            </a:r>
            <a:r>
              <a:rPr lang="en-US" sz="1600" dirty="0"/>
              <a:t> </a:t>
            </a:r>
            <a:r>
              <a:rPr lang="en-US" sz="1600" dirty="0" err="1"/>
              <a:t>hubungan</a:t>
            </a:r>
            <a:r>
              <a:rPr lang="en-US" sz="1600" dirty="0"/>
              <a:t> dan </a:t>
            </a:r>
            <a:r>
              <a:rPr lang="en-US" sz="1600" dirty="0" err="1"/>
              <a:t>ketergantungan</a:t>
            </a:r>
            <a:r>
              <a:rPr lang="en-US" sz="1600" dirty="0"/>
              <a:t> yang </a:t>
            </a:r>
            <a:r>
              <a:rPr lang="en-US" sz="1600" dirty="0" err="1"/>
              <a:t>ada</a:t>
            </a:r>
            <a:r>
              <a:rPr lang="en-US" sz="1600" dirty="0"/>
              <a:t> pada </a:t>
            </a:r>
            <a:r>
              <a:rPr lang="en-US" sz="1600" dirty="0" err="1"/>
              <a:t>entitas</a:t>
            </a:r>
            <a:r>
              <a:rPr lang="en-US" sz="1600" dirty="0"/>
              <a:t> data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Hasil </a:t>
            </a:r>
            <a:r>
              <a:rPr lang="en-US" sz="1600" dirty="0" err="1"/>
              <a:t>pemodelan</a:t>
            </a:r>
            <a:r>
              <a:rPr lang="en-US" sz="1600" dirty="0"/>
              <a:t> ERD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tiap</a:t>
            </a:r>
            <a:r>
              <a:rPr lang="en-US" sz="1600" dirty="0"/>
              <a:t> area </a:t>
            </a:r>
            <a:r>
              <a:rPr lang="en-US" sz="1600" dirty="0" err="1"/>
              <a:t>fungsi</a:t>
            </a:r>
            <a:r>
              <a:rPr lang="en-US" sz="1600" dirty="0"/>
              <a:t> </a:t>
            </a:r>
            <a:r>
              <a:rPr lang="en-US" sz="1600" dirty="0" err="1"/>
              <a:t>melengkapi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data </a:t>
            </a:r>
            <a:r>
              <a:rPr lang="en-US" sz="1600" dirty="0" err="1"/>
              <a:t>dalam</a:t>
            </a:r>
            <a:r>
              <a:rPr lang="en-US" sz="1600" dirty="0"/>
              <a:t> EAP (Enterprise Architecture Planning)</a:t>
            </a:r>
          </a:p>
        </p:txBody>
      </p:sp>
      <p:grpSp>
        <p:nvGrpSpPr>
          <p:cNvPr id="972" name="Google Shape;972;p46"/>
          <p:cNvGrpSpPr/>
          <p:nvPr/>
        </p:nvGrpSpPr>
        <p:grpSpPr>
          <a:xfrm>
            <a:off x="89815" y="86646"/>
            <a:ext cx="1611625" cy="650202"/>
            <a:chOff x="209990" y="186675"/>
            <a:chExt cx="1611625" cy="650202"/>
          </a:xfrm>
        </p:grpSpPr>
        <p:sp>
          <p:nvSpPr>
            <p:cNvPr id="973" name="Google Shape;973;p46"/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93;p37">
            <a:extLst>
              <a:ext uri="{FF2B5EF4-FFF2-40B4-BE49-F238E27FC236}">
                <a16:creationId xmlns:a16="http://schemas.microsoft.com/office/drawing/2014/main" id="{9C3B09AB-10B2-BB7A-A18C-B1F2F89324A4}"/>
              </a:ext>
            </a:extLst>
          </p:cNvPr>
          <p:cNvSpPr txBox="1">
            <a:spLocks/>
          </p:cNvSpPr>
          <p:nvPr/>
        </p:nvSpPr>
        <p:spPr>
          <a:xfrm>
            <a:off x="4864575" y="5298114"/>
            <a:ext cx="4180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layfair Display Black"/>
              <a:buNone/>
              <a:defRPr sz="32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Fungsi Bisnis</a:t>
            </a:r>
            <a:endParaRPr lang="en-US" dirty="0"/>
          </a:p>
        </p:txBody>
      </p:sp>
      <p:sp>
        <p:nvSpPr>
          <p:cNvPr id="7" name="Google Shape;891;p37">
            <a:extLst>
              <a:ext uri="{FF2B5EF4-FFF2-40B4-BE49-F238E27FC236}">
                <a16:creationId xmlns:a16="http://schemas.microsoft.com/office/drawing/2014/main" id="{19E0AF79-7854-52E9-EBD7-5C335E02A976}"/>
              </a:ext>
            </a:extLst>
          </p:cNvPr>
          <p:cNvSpPr txBox="1">
            <a:spLocks/>
          </p:cNvSpPr>
          <p:nvPr/>
        </p:nvSpPr>
        <p:spPr>
          <a:xfrm>
            <a:off x="9284625" y="656275"/>
            <a:ext cx="40563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layfair Display Black"/>
              <a:buNone/>
              <a:defRPr sz="12000" b="0" i="0" u="none" strike="noStrike" cap="none">
                <a:solidFill>
                  <a:schemeClr val="accent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 dirty="0">
                <a:latin typeface="DM Sans"/>
                <a:ea typeface="DM Sans"/>
                <a:cs typeface="DM Sans"/>
                <a:sym typeface="DM San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4784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37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9938" r="19938"/>
          <a:stretch/>
        </p:blipFill>
        <p:spPr>
          <a:xfrm>
            <a:off x="0" y="352574"/>
            <a:ext cx="4839298" cy="4438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7"/>
          <p:cNvSpPr/>
          <p:nvPr/>
        </p:nvSpPr>
        <p:spPr>
          <a:xfrm>
            <a:off x="4304700" y="2260650"/>
            <a:ext cx="4839300" cy="288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7"/>
          <p:cNvSpPr txBox="1">
            <a:spLocks noGrp="1"/>
          </p:cNvSpPr>
          <p:nvPr>
            <p:ph type="title" idx="2"/>
          </p:nvPr>
        </p:nvSpPr>
        <p:spPr>
          <a:xfrm>
            <a:off x="4164075" y="656275"/>
            <a:ext cx="4056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/>
                <a:ea typeface="DM Sans"/>
                <a:cs typeface="DM Sans"/>
                <a:sym typeface="DM Sans"/>
              </a:rPr>
              <a:t>01</a:t>
            </a:r>
            <a:endParaRPr b="1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3" name="Google Shape;893;p37"/>
          <p:cNvSpPr txBox="1">
            <a:spLocks noGrp="1"/>
          </p:cNvSpPr>
          <p:nvPr>
            <p:ph type="title"/>
          </p:nvPr>
        </p:nvSpPr>
        <p:spPr>
          <a:xfrm>
            <a:off x="4864575" y="2409700"/>
            <a:ext cx="4180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Fungsi Bisnis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4"/>
          <p:cNvSpPr txBox="1">
            <a:spLocks noGrp="1"/>
          </p:cNvSpPr>
          <p:nvPr>
            <p:ph type="body" idx="1"/>
          </p:nvPr>
        </p:nvSpPr>
        <p:spPr>
          <a:xfrm>
            <a:off x="952152" y="1183265"/>
            <a:ext cx="7246200" cy="32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Fungsi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yang </a:t>
            </a:r>
            <a:r>
              <a:rPr lang="en-US" sz="2000" dirty="0" err="1"/>
              <a:t>mengacu</a:t>
            </a:r>
            <a:r>
              <a:rPr lang="en-US" sz="2000" dirty="0"/>
              <a:t> pada </a:t>
            </a:r>
            <a:r>
              <a:rPr lang="en-US" sz="2000" b="1" dirty="0" err="1"/>
              <a:t>berbagai</a:t>
            </a:r>
            <a:r>
              <a:rPr lang="en-US" sz="2000" b="1" dirty="0"/>
              <a:t> </a:t>
            </a:r>
            <a:r>
              <a:rPr lang="en-US" sz="2000" b="1" dirty="0" err="1"/>
              <a:t>aktivitas</a:t>
            </a:r>
            <a:r>
              <a:rPr lang="en-US" sz="2000" b="1" dirty="0"/>
              <a:t> </a:t>
            </a:r>
            <a:r>
              <a:rPr lang="en-US" sz="2000" dirty="0"/>
              <a:t>yang </a:t>
            </a:r>
            <a:r>
              <a:rPr lang="en-US" sz="2000" dirty="0" err="1"/>
              <a:t>dilakukan</a:t>
            </a:r>
            <a:r>
              <a:rPr lang="en-US" sz="2000" dirty="0"/>
              <a:t> oleh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dan </a:t>
            </a:r>
            <a:r>
              <a:rPr lang="en-US" sz="2000" dirty="0" err="1"/>
              <a:t>sasaran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ditetapkan</a:t>
            </a:r>
            <a:r>
              <a:rPr lang="en-US" sz="2000" dirty="0"/>
              <a:t>. Fungsi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b="1" dirty="0" err="1"/>
              <a:t>beberapa</a:t>
            </a:r>
            <a:r>
              <a:rPr lang="en-US" sz="2000" b="1" dirty="0"/>
              <a:t> </a:t>
            </a:r>
            <a:r>
              <a:rPr lang="en-US" sz="2000" b="1" dirty="0" err="1"/>
              <a:t>bagian</a:t>
            </a:r>
            <a:r>
              <a:rPr lang="en-US" sz="2000" b="1" dirty="0"/>
              <a:t> yang </a:t>
            </a:r>
            <a:r>
              <a:rPr lang="en-US" sz="2000" b="1" dirty="0" err="1"/>
              <a:t>memiliki</a:t>
            </a:r>
            <a:r>
              <a:rPr lang="en-US" sz="2000" b="1" dirty="0"/>
              <a:t> </a:t>
            </a:r>
            <a:r>
              <a:rPr lang="en-US" sz="2000" b="1" dirty="0" err="1"/>
              <a:t>peran</a:t>
            </a:r>
            <a:r>
              <a:rPr lang="en-US" sz="2000" b="1" dirty="0"/>
              <a:t> </a:t>
            </a:r>
            <a:r>
              <a:rPr lang="en-US" sz="2000" dirty="0"/>
              <a:t>dan </a:t>
            </a:r>
            <a:r>
              <a:rPr lang="en-US" sz="2000" dirty="0" err="1"/>
              <a:t>tanggung</a:t>
            </a:r>
            <a:r>
              <a:rPr lang="en-US" sz="2000" dirty="0"/>
              <a:t> </a:t>
            </a:r>
            <a:r>
              <a:rPr lang="en-US" sz="2000" dirty="0" err="1"/>
              <a:t>jawab</a:t>
            </a:r>
            <a:r>
              <a:rPr lang="en-US" sz="2000" dirty="0"/>
              <a:t> masing-masing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menjalankan</a:t>
            </a:r>
            <a:r>
              <a:rPr lang="en-US" sz="2000" dirty="0"/>
              <a:t> proses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. Fungsi-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terkait</a:t>
            </a:r>
            <a:r>
              <a:rPr lang="en-US" sz="2000" dirty="0"/>
              <a:t> dan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bekerja</a:t>
            </a:r>
            <a:r>
              <a:rPr lang="en-US" sz="2000" dirty="0"/>
              <a:t>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 dan </a:t>
            </a:r>
            <a:r>
              <a:rPr lang="en-US" sz="2000" dirty="0" err="1"/>
              <a:t>efisien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.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tugas</a:t>
            </a:r>
            <a:r>
              <a:rPr lang="en-US" sz="2000" dirty="0"/>
              <a:t> dan </a:t>
            </a:r>
            <a:r>
              <a:rPr lang="en-US" sz="2000" dirty="0" err="1"/>
              <a:t>tanggung</a:t>
            </a:r>
            <a:r>
              <a:rPr lang="en-US" sz="2000" dirty="0"/>
              <a:t> </a:t>
            </a:r>
            <a:r>
              <a:rPr lang="en-US" sz="2000" dirty="0" err="1"/>
              <a:t>jawab</a:t>
            </a:r>
            <a:r>
              <a:rPr lang="en-US" sz="2000" dirty="0"/>
              <a:t> yang </a:t>
            </a:r>
            <a:r>
              <a:rPr lang="en-US" sz="2000" dirty="0" err="1"/>
              <a:t>spesifik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bidang</a:t>
            </a:r>
            <a:r>
              <a:rPr lang="en-US" sz="2000" dirty="0"/>
              <a:t> yang </a:t>
            </a:r>
            <a:r>
              <a:rPr lang="en-US" sz="2000" dirty="0" err="1"/>
              <a:t>ditangani</a:t>
            </a:r>
            <a:r>
              <a:rPr lang="en-US" sz="2000" dirty="0"/>
              <a:t>.</a:t>
            </a:r>
            <a:endParaRPr sz="2000" dirty="0"/>
          </a:p>
        </p:txBody>
      </p:sp>
      <p:sp>
        <p:nvSpPr>
          <p:cNvPr id="858" name="Google Shape;858;p34"/>
          <p:cNvSpPr txBox="1">
            <a:spLocks noGrp="1"/>
          </p:cNvSpPr>
          <p:nvPr>
            <p:ph type="title"/>
          </p:nvPr>
        </p:nvSpPr>
        <p:spPr>
          <a:xfrm>
            <a:off x="493950" y="369875"/>
            <a:ext cx="81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Fungsi Bisnis</a:t>
            </a:r>
            <a:endParaRPr dirty="0"/>
          </a:p>
        </p:txBody>
      </p:sp>
      <p:sp>
        <p:nvSpPr>
          <p:cNvPr id="3" name="Google Shape;917;p41">
            <a:extLst>
              <a:ext uri="{FF2B5EF4-FFF2-40B4-BE49-F238E27FC236}">
                <a16:creationId xmlns:a16="http://schemas.microsoft.com/office/drawing/2014/main" id="{0BAEE3C5-D70B-9F3B-618F-215BAC553DAC}"/>
              </a:ext>
            </a:extLst>
          </p:cNvPr>
          <p:cNvSpPr txBox="1">
            <a:spLocks/>
          </p:cNvSpPr>
          <p:nvPr/>
        </p:nvSpPr>
        <p:spPr>
          <a:xfrm>
            <a:off x="493950" y="-714799"/>
            <a:ext cx="815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layfair Display Black"/>
              <a:buNone/>
              <a:defRPr sz="24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Analisa Fungsi Bisnis</a:t>
            </a:r>
            <a:endParaRPr lang="en-US" dirty="0"/>
          </a:p>
        </p:txBody>
      </p:sp>
      <p:sp>
        <p:nvSpPr>
          <p:cNvPr id="2" name="Google Shape;918;p41">
            <a:extLst>
              <a:ext uri="{FF2B5EF4-FFF2-40B4-BE49-F238E27FC236}">
                <a16:creationId xmlns:a16="http://schemas.microsoft.com/office/drawing/2014/main" id="{7AA1E8D3-EFDC-221D-0DB7-96D7CE6E94A2}"/>
              </a:ext>
            </a:extLst>
          </p:cNvPr>
          <p:cNvSpPr txBox="1">
            <a:spLocks/>
          </p:cNvSpPr>
          <p:nvPr/>
        </p:nvSpPr>
        <p:spPr>
          <a:xfrm>
            <a:off x="1127636" y="5283067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Peralatan</a:t>
            </a:r>
            <a:endParaRPr lang="en-US" dirty="0"/>
          </a:p>
        </p:txBody>
      </p:sp>
      <p:sp>
        <p:nvSpPr>
          <p:cNvPr id="4" name="Google Shape;919;p41">
            <a:extLst>
              <a:ext uri="{FF2B5EF4-FFF2-40B4-BE49-F238E27FC236}">
                <a16:creationId xmlns:a16="http://schemas.microsoft.com/office/drawing/2014/main" id="{3FD6770E-688D-B173-B21A-45D977661CBF}"/>
              </a:ext>
            </a:extLst>
          </p:cNvPr>
          <p:cNvSpPr txBox="1">
            <a:spLocks/>
          </p:cNvSpPr>
          <p:nvPr/>
        </p:nvSpPr>
        <p:spPr>
          <a:xfrm>
            <a:off x="1127636" y="5766271"/>
            <a:ext cx="2396400" cy="1878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Menentukan</a:t>
            </a:r>
            <a:r>
              <a:rPr lang="en-US" dirty="0"/>
              <a:t>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Menghubungi</a:t>
            </a:r>
            <a:r>
              <a:rPr lang="en-US" dirty="0"/>
              <a:t> CV </a:t>
            </a:r>
            <a:r>
              <a:rPr lang="en-US" dirty="0" err="1"/>
              <a:t>peralatan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Negocosting</a:t>
            </a:r>
            <a:r>
              <a:rPr lang="en-US" dirty="0"/>
              <a:t> </a:t>
            </a:r>
            <a:r>
              <a:rPr lang="en-US" dirty="0" err="1"/>
              <a:t>harga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Pembayaran</a:t>
            </a:r>
            <a:r>
              <a:rPr lang="en-US" dirty="0"/>
              <a:t> Uang </a:t>
            </a:r>
            <a:r>
              <a:rPr lang="en-US" dirty="0" err="1"/>
              <a:t>Muka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Barang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Pelunasan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endParaRPr lang="en-US" dirty="0"/>
          </a:p>
        </p:txBody>
      </p:sp>
      <p:sp>
        <p:nvSpPr>
          <p:cNvPr id="5" name="Google Shape;918;p41">
            <a:extLst>
              <a:ext uri="{FF2B5EF4-FFF2-40B4-BE49-F238E27FC236}">
                <a16:creationId xmlns:a16="http://schemas.microsoft.com/office/drawing/2014/main" id="{EE5A7730-196E-C5F4-CAD3-6353F1D4EC40}"/>
              </a:ext>
            </a:extLst>
          </p:cNvPr>
          <p:cNvSpPr txBox="1">
            <a:spLocks/>
          </p:cNvSpPr>
          <p:nvPr/>
        </p:nvSpPr>
        <p:spPr>
          <a:xfrm>
            <a:off x="3303236" y="5357378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Baku</a:t>
            </a:r>
          </a:p>
        </p:txBody>
      </p:sp>
      <p:sp>
        <p:nvSpPr>
          <p:cNvPr id="6" name="Google Shape;919;p41">
            <a:extLst>
              <a:ext uri="{FF2B5EF4-FFF2-40B4-BE49-F238E27FC236}">
                <a16:creationId xmlns:a16="http://schemas.microsoft.com/office/drawing/2014/main" id="{8206A444-25F2-EF55-802F-4031DB7579D5}"/>
              </a:ext>
            </a:extLst>
          </p:cNvPr>
          <p:cNvSpPr txBox="1">
            <a:spLocks/>
          </p:cNvSpPr>
          <p:nvPr/>
        </p:nvSpPr>
        <p:spPr>
          <a:xfrm>
            <a:off x="3303236" y="5766271"/>
            <a:ext cx="2396400" cy="167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Menghubungi</a:t>
            </a:r>
            <a:r>
              <a:rPr lang="en-US" dirty="0"/>
              <a:t>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Negocosting</a:t>
            </a:r>
            <a:r>
              <a:rPr lang="en-US" dirty="0"/>
              <a:t> Harga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Baku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Google Shape;918;p41">
            <a:extLst>
              <a:ext uri="{FF2B5EF4-FFF2-40B4-BE49-F238E27FC236}">
                <a16:creationId xmlns:a16="http://schemas.microsoft.com/office/drawing/2014/main" id="{803A8DF6-C062-1A3D-BADC-B984AE66CBC0}"/>
              </a:ext>
            </a:extLst>
          </p:cNvPr>
          <p:cNvSpPr txBox="1">
            <a:spLocks/>
          </p:cNvSpPr>
          <p:nvPr/>
        </p:nvSpPr>
        <p:spPr>
          <a:xfrm>
            <a:off x="5478836" y="5328385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Pemesanan</a:t>
            </a:r>
            <a:r>
              <a:rPr lang="en-US" dirty="0"/>
              <a:t> dan </a:t>
            </a:r>
            <a:r>
              <a:rPr lang="en-US" dirty="0" err="1"/>
              <a:t>Pembayaran</a:t>
            </a:r>
            <a:endParaRPr lang="en-US" dirty="0"/>
          </a:p>
        </p:txBody>
      </p:sp>
      <p:sp>
        <p:nvSpPr>
          <p:cNvPr id="8" name="Google Shape;919;p41">
            <a:extLst>
              <a:ext uri="{FF2B5EF4-FFF2-40B4-BE49-F238E27FC236}">
                <a16:creationId xmlns:a16="http://schemas.microsoft.com/office/drawing/2014/main" id="{A2E45960-A426-56DF-2A0D-F77F978AC212}"/>
              </a:ext>
            </a:extLst>
          </p:cNvPr>
          <p:cNvSpPr txBox="1">
            <a:spLocks/>
          </p:cNvSpPr>
          <p:nvPr/>
        </p:nvSpPr>
        <p:spPr>
          <a:xfrm>
            <a:off x="5599416" y="5766272"/>
            <a:ext cx="227582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4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1"/>
          <p:cNvSpPr txBox="1">
            <a:spLocks noGrp="1"/>
          </p:cNvSpPr>
          <p:nvPr>
            <p:ph type="title" idx="6"/>
          </p:nvPr>
        </p:nvSpPr>
        <p:spPr>
          <a:xfrm>
            <a:off x="493950" y="369875"/>
            <a:ext cx="81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Analisa Fungsi Bisnis</a:t>
            </a:r>
            <a:endParaRPr dirty="0"/>
          </a:p>
        </p:txBody>
      </p:sp>
      <p:sp>
        <p:nvSpPr>
          <p:cNvPr id="925" name="Google Shape;925;p41"/>
          <p:cNvSpPr/>
          <p:nvPr/>
        </p:nvSpPr>
        <p:spPr>
          <a:xfrm>
            <a:off x="1830047" y="1582487"/>
            <a:ext cx="1078200" cy="107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1"/>
          <p:cNvSpPr/>
          <p:nvPr/>
        </p:nvSpPr>
        <p:spPr>
          <a:xfrm>
            <a:off x="3984783" y="1582487"/>
            <a:ext cx="1078200" cy="107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26;p41">
            <a:extLst>
              <a:ext uri="{FF2B5EF4-FFF2-40B4-BE49-F238E27FC236}">
                <a16:creationId xmlns:a16="http://schemas.microsoft.com/office/drawing/2014/main" id="{9049E3D1-AE5E-8B3A-228D-ED46D921C493}"/>
              </a:ext>
            </a:extLst>
          </p:cNvPr>
          <p:cNvSpPr/>
          <p:nvPr/>
        </p:nvSpPr>
        <p:spPr>
          <a:xfrm>
            <a:off x="6139519" y="1582487"/>
            <a:ext cx="1078200" cy="107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18;p41">
            <a:extLst>
              <a:ext uri="{FF2B5EF4-FFF2-40B4-BE49-F238E27FC236}">
                <a16:creationId xmlns:a16="http://schemas.microsoft.com/office/drawing/2014/main" id="{57BA7715-EADE-3097-926B-F64B39D05B12}"/>
              </a:ext>
            </a:extLst>
          </p:cNvPr>
          <p:cNvSpPr txBox="1">
            <a:spLocks/>
          </p:cNvSpPr>
          <p:nvPr/>
        </p:nvSpPr>
        <p:spPr>
          <a:xfrm>
            <a:off x="1127636" y="2732587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Peralatan</a:t>
            </a:r>
            <a:endParaRPr lang="en-US" dirty="0"/>
          </a:p>
        </p:txBody>
      </p:sp>
      <p:sp>
        <p:nvSpPr>
          <p:cNvPr id="10" name="Google Shape;919;p41">
            <a:extLst>
              <a:ext uri="{FF2B5EF4-FFF2-40B4-BE49-F238E27FC236}">
                <a16:creationId xmlns:a16="http://schemas.microsoft.com/office/drawing/2014/main" id="{92E2E2BD-B37E-33D0-14D4-38350B86B63B}"/>
              </a:ext>
            </a:extLst>
          </p:cNvPr>
          <p:cNvSpPr txBox="1">
            <a:spLocks/>
          </p:cNvSpPr>
          <p:nvPr/>
        </p:nvSpPr>
        <p:spPr>
          <a:xfrm>
            <a:off x="1127636" y="3215791"/>
            <a:ext cx="2396400" cy="1878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Menentukan</a:t>
            </a:r>
            <a:r>
              <a:rPr lang="en-US" dirty="0"/>
              <a:t>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Menghubungi</a:t>
            </a:r>
            <a:r>
              <a:rPr lang="en-US" dirty="0"/>
              <a:t> CV </a:t>
            </a:r>
            <a:r>
              <a:rPr lang="en-US" dirty="0" err="1"/>
              <a:t>peralatan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Negocosting</a:t>
            </a:r>
            <a:r>
              <a:rPr lang="en-US" dirty="0"/>
              <a:t> </a:t>
            </a:r>
            <a:r>
              <a:rPr lang="en-US" dirty="0" err="1"/>
              <a:t>harga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Pembayaran</a:t>
            </a:r>
            <a:r>
              <a:rPr lang="en-US" dirty="0"/>
              <a:t> Uang </a:t>
            </a:r>
            <a:r>
              <a:rPr lang="en-US" dirty="0" err="1"/>
              <a:t>Muka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Barang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Pelunasan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endParaRPr lang="en-US" dirty="0"/>
          </a:p>
        </p:txBody>
      </p:sp>
      <p:sp>
        <p:nvSpPr>
          <p:cNvPr id="11" name="Google Shape;918;p41">
            <a:extLst>
              <a:ext uri="{FF2B5EF4-FFF2-40B4-BE49-F238E27FC236}">
                <a16:creationId xmlns:a16="http://schemas.microsoft.com/office/drawing/2014/main" id="{28003C35-815E-B954-AEA0-FA06A28BA857}"/>
              </a:ext>
            </a:extLst>
          </p:cNvPr>
          <p:cNvSpPr txBox="1">
            <a:spLocks/>
          </p:cNvSpPr>
          <p:nvPr/>
        </p:nvSpPr>
        <p:spPr>
          <a:xfrm>
            <a:off x="3303236" y="2806898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Baku</a:t>
            </a:r>
          </a:p>
        </p:txBody>
      </p:sp>
      <p:sp>
        <p:nvSpPr>
          <p:cNvPr id="12" name="Google Shape;919;p41">
            <a:extLst>
              <a:ext uri="{FF2B5EF4-FFF2-40B4-BE49-F238E27FC236}">
                <a16:creationId xmlns:a16="http://schemas.microsoft.com/office/drawing/2014/main" id="{2B4C1607-FF5F-53DE-5AC8-875C7B4B094E}"/>
              </a:ext>
            </a:extLst>
          </p:cNvPr>
          <p:cNvSpPr txBox="1">
            <a:spLocks/>
          </p:cNvSpPr>
          <p:nvPr/>
        </p:nvSpPr>
        <p:spPr>
          <a:xfrm>
            <a:off x="3303236" y="3215791"/>
            <a:ext cx="2396400" cy="167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baku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Menghubungi</a:t>
            </a:r>
            <a:r>
              <a:rPr lang="en-US" dirty="0"/>
              <a:t>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Negocosting</a:t>
            </a:r>
            <a:r>
              <a:rPr lang="en-US" dirty="0"/>
              <a:t> Harga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Baku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Google Shape;918;p41">
            <a:extLst>
              <a:ext uri="{FF2B5EF4-FFF2-40B4-BE49-F238E27FC236}">
                <a16:creationId xmlns:a16="http://schemas.microsoft.com/office/drawing/2014/main" id="{F179FDBA-902B-4E94-35A1-D1228849CD54}"/>
              </a:ext>
            </a:extLst>
          </p:cNvPr>
          <p:cNvSpPr txBox="1">
            <a:spLocks/>
          </p:cNvSpPr>
          <p:nvPr/>
        </p:nvSpPr>
        <p:spPr>
          <a:xfrm>
            <a:off x="5478836" y="2777905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Pemesanan</a:t>
            </a:r>
            <a:r>
              <a:rPr lang="en-US" dirty="0"/>
              <a:t> dan </a:t>
            </a:r>
            <a:r>
              <a:rPr lang="en-US" dirty="0" err="1"/>
              <a:t>Pembayaran</a:t>
            </a:r>
            <a:endParaRPr lang="en-US" dirty="0"/>
          </a:p>
        </p:txBody>
      </p:sp>
      <p:sp>
        <p:nvSpPr>
          <p:cNvPr id="14" name="Google Shape;919;p41">
            <a:extLst>
              <a:ext uri="{FF2B5EF4-FFF2-40B4-BE49-F238E27FC236}">
                <a16:creationId xmlns:a16="http://schemas.microsoft.com/office/drawing/2014/main" id="{EC093375-7BDD-0737-DC80-E8690AC449A9}"/>
              </a:ext>
            </a:extLst>
          </p:cNvPr>
          <p:cNvSpPr txBox="1">
            <a:spLocks/>
          </p:cNvSpPr>
          <p:nvPr/>
        </p:nvSpPr>
        <p:spPr>
          <a:xfrm>
            <a:off x="5478836" y="3215792"/>
            <a:ext cx="23964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pic>
        <p:nvPicPr>
          <p:cNvPr id="48" name="Graphic 47" descr="Briefcase with solid fill">
            <a:extLst>
              <a:ext uri="{FF2B5EF4-FFF2-40B4-BE49-F238E27FC236}">
                <a16:creationId xmlns:a16="http://schemas.microsoft.com/office/drawing/2014/main" id="{5D1975AB-7DC8-2FBA-B6D6-420480CD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1947" y="1657350"/>
            <a:ext cx="914400" cy="914400"/>
          </a:xfrm>
          <a:prstGeom prst="rect">
            <a:avLst/>
          </a:prstGeom>
        </p:spPr>
      </p:pic>
      <p:pic>
        <p:nvPicPr>
          <p:cNvPr id="49" name="Graphic 48" descr="Clapping hands with solid fill">
            <a:extLst>
              <a:ext uri="{FF2B5EF4-FFF2-40B4-BE49-F238E27FC236}">
                <a16:creationId xmlns:a16="http://schemas.microsoft.com/office/drawing/2014/main" id="{6B660B40-CA86-421F-9256-2EB072654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66683" y="1684210"/>
            <a:ext cx="914400" cy="914400"/>
          </a:xfrm>
          <a:prstGeom prst="rect">
            <a:avLst/>
          </a:prstGeom>
        </p:spPr>
      </p:pic>
      <p:pic>
        <p:nvPicPr>
          <p:cNvPr id="50" name="Graphic 49" descr="Money with solid fill">
            <a:extLst>
              <a:ext uri="{FF2B5EF4-FFF2-40B4-BE49-F238E27FC236}">
                <a16:creationId xmlns:a16="http://schemas.microsoft.com/office/drawing/2014/main" id="{9CCB9AB1-7C59-ABE1-52A1-E430C7F69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219836" y="1657350"/>
            <a:ext cx="914400" cy="914400"/>
          </a:xfrm>
          <a:prstGeom prst="rect">
            <a:avLst/>
          </a:prstGeom>
        </p:spPr>
      </p:pic>
      <p:sp>
        <p:nvSpPr>
          <p:cNvPr id="55" name="Google Shape;919;p41">
            <a:extLst>
              <a:ext uri="{FF2B5EF4-FFF2-40B4-BE49-F238E27FC236}">
                <a16:creationId xmlns:a16="http://schemas.microsoft.com/office/drawing/2014/main" id="{F2F77BFB-D4A6-B592-E40A-149F307B3C67}"/>
              </a:ext>
            </a:extLst>
          </p:cNvPr>
          <p:cNvSpPr txBox="1">
            <a:spLocks/>
          </p:cNvSpPr>
          <p:nvPr/>
        </p:nvSpPr>
        <p:spPr>
          <a:xfrm>
            <a:off x="5599416" y="3215792"/>
            <a:ext cx="227582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Google Shape;918;p41">
            <a:extLst>
              <a:ext uri="{FF2B5EF4-FFF2-40B4-BE49-F238E27FC236}">
                <a16:creationId xmlns:a16="http://schemas.microsoft.com/office/drawing/2014/main" id="{EA1792F0-58E4-8AD8-E3D0-10DF7C3A0FB5}"/>
              </a:ext>
            </a:extLst>
          </p:cNvPr>
          <p:cNvSpPr txBox="1">
            <a:spLocks/>
          </p:cNvSpPr>
          <p:nvPr/>
        </p:nvSpPr>
        <p:spPr>
          <a:xfrm>
            <a:off x="1974545" y="5331327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</p:txBody>
      </p:sp>
      <p:sp>
        <p:nvSpPr>
          <p:cNvPr id="16" name="Google Shape;919;p41">
            <a:extLst>
              <a:ext uri="{FF2B5EF4-FFF2-40B4-BE49-F238E27FC236}">
                <a16:creationId xmlns:a16="http://schemas.microsoft.com/office/drawing/2014/main" id="{1C888FAD-8D21-624A-829B-4F0EC4BE85F2}"/>
              </a:ext>
            </a:extLst>
          </p:cNvPr>
          <p:cNvSpPr txBox="1">
            <a:spLocks/>
          </p:cNvSpPr>
          <p:nvPr/>
        </p:nvSpPr>
        <p:spPr>
          <a:xfrm>
            <a:off x="1974545" y="5782576"/>
            <a:ext cx="2396400" cy="101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Memeriksa</a:t>
            </a:r>
            <a:r>
              <a:rPr lang="en-US" dirty="0"/>
              <a:t> data </a:t>
            </a:r>
            <a:r>
              <a:rPr lang="en-US" dirty="0" err="1"/>
              <a:t>pesanan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</p:txBody>
      </p:sp>
      <p:sp>
        <p:nvSpPr>
          <p:cNvPr id="17" name="Google Shape;918;p41">
            <a:extLst>
              <a:ext uri="{FF2B5EF4-FFF2-40B4-BE49-F238E27FC236}">
                <a16:creationId xmlns:a16="http://schemas.microsoft.com/office/drawing/2014/main" id="{C0516271-993D-4B3A-0D2A-C7635DF53992}"/>
              </a:ext>
            </a:extLst>
          </p:cNvPr>
          <p:cNvSpPr txBox="1">
            <a:spLocks/>
          </p:cNvSpPr>
          <p:nvPr/>
        </p:nvSpPr>
        <p:spPr>
          <a:xfrm>
            <a:off x="4872661" y="5302334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Menyajikan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</p:txBody>
      </p:sp>
      <p:sp>
        <p:nvSpPr>
          <p:cNvPr id="18" name="Google Shape;919;p41">
            <a:extLst>
              <a:ext uri="{FF2B5EF4-FFF2-40B4-BE49-F238E27FC236}">
                <a16:creationId xmlns:a16="http://schemas.microsoft.com/office/drawing/2014/main" id="{D775070A-8880-980E-2903-CEEEC5FB4CA1}"/>
              </a:ext>
            </a:extLst>
          </p:cNvPr>
          <p:cNvSpPr txBox="1">
            <a:spLocks/>
          </p:cNvSpPr>
          <p:nvPr/>
        </p:nvSpPr>
        <p:spPr>
          <a:xfrm>
            <a:off x="4971838" y="5782576"/>
            <a:ext cx="2396400" cy="123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Kelengkapan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Menyajikan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4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1"/>
          <p:cNvSpPr txBox="1">
            <a:spLocks noGrp="1"/>
          </p:cNvSpPr>
          <p:nvPr>
            <p:ph type="title" idx="6"/>
          </p:nvPr>
        </p:nvSpPr>
        <p:spPr>
          <a:xfrm>
            <a:off x="493950" y="369875"/>
            <a:ext cx="81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Analisa Fungsi Bisnis</a:t>
            </a:r>
            <a:endParaRPr dirty="0"/>
          </a:p>
        </p:txBody>
      </p:sp>
      <p:sp>
        <p:nvSpPr>
          <p:cNvPr id="926" name="Google Shape;926;p41"/>
          <p:cNvSpPr/>
          <p:nvPr/>
        </p:nvSpPr>
        <p:spPr>
          <a:xfrm>
            <a:off x="2633645" y="1582487"/>
            <a:ext cx="1078200" cy="107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26;p41">
            <a:extLst>
              <a:ext uri="{FF2B5EF4-FFF2-40B4-BE49-F238E27FC236}">
                <a16:creationId xmlns:a16="http://schemas.microsoft.com/office/drawing/2014/main" id="{9049E3D1-AE5E-8B3A-228D-ED46D921C493}"/>
              </a:ext>
            </a:extLst>
          </p:cNvPr>
          <p:cNvSpPr/>
          <p:nvPr/>
        </p:nvSpPr>
        <p:spPr>
          <a:xfrm>
            <a:off x="5533344" y="1582487"/>
            <a:ext cx="1078200" cy="107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18;p41">
            <a:extLst>
              <a:ext uri="{FF2B5EF4-FFF2-40B4-BE49-F238E27FC236}">
                <a16:creationId xmlns:a16="http://schemas.microsoft.com/office/drawing/2014/main" id="{28003C35-815E-B954-AEA0-FA06A28BA857}"/>
              </a:ext>
            </a:extLst>
          </p:cNvPr>
          <p:cNvSpPr txBox="1">
            <a:spLocks/>
          </p:cNvSpPr>
          <p:nvPr/>
        </p:nvSpPr>
        <p:spPr>
          <a:xfrm>
            <a:off x="1974545" y="2764543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</p:txBody>
      </p:sp>
      <p:sp>
        <p:nvSpPr>
          <p:cNvPr id="12" name="Google Shape;919;p41">
            <a:extLst>
              <a:ext uri="{FF2B5EF4-FFF2-40B4-BE49-F238E27FC236}">
                <a16:creationId xmlns:a16="http://schemas.microsoft.com/office/drawing/2014/main" id="{2B4C1607-FF5F-53DE-5AC8-875C7B4B094E}"/>
              </a:ext>
            </a:extLst>
          </p:cNvPr>
          <p:cNvSpPr txBox="1">
            <a:spLocks/>
          </p:cNvSpPr>
          <p:nvPr/>
        </p:nvSpPr>
        <p:spPr>
          <a:xfrm>
            <a:off x="1974545" y="3215792"/>
            <a:ext cx="2396400" cy="101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Memeriksa</a:t>
            </a:r>
            <a:r>
              <a:rPr lang="en-US" dirty="0"/>
              <a:t> data </a:t>
            </a:r>
            <a:r>
              <a:rPr lang="en-US" dirty="0" err="1"/>
              <a:t>pesanan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</p:txBody>
      </p:sp>
      <p:sp>
        <p:nvSpPr>
          <p:cNvPr id="13" name="Google Shape;918;p41">
            <a:extLst>
              <a:ext uri="{FF2B5EF4-FFF2-40B4-BE49-F238E27FC236}">
                <a16:creationId xmlns:a16="http://schemas.microsoft.com/office/drawing/2014/main" id="{F179FDBA-902B-4E94-35A1-D1228849CD54}"/>
              </a:ext>
            </a:extLst>
          </p:cNvPr>
          <p:cNvSpPr txBox="1">
            <a:spLocks/>
          </p:cNvSpPr>
          <p:nvPr/>
        </p:nvSpPr>
        <p:spPr>
          <a:xfrm>
            <a:off x="4872661" y="2735550"/>
            <a:ext cx="239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layfair Display Black"/>
              <a:buNone/>
              <a:defRPr sz="18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Menyajikan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</p:txBody>
      </p:sp>
      <p:sp>
        <p:nvSpPr>
          <p:cNvPr id="14" name="Google Shape;919;p41">
            <a:extLst>
              <a:ext uri="{FF2B5EF4-FFF2-40B4-BE49-F238E27FC236}">
                <a16:creationId xmlns:a16="http://schemas.microsoft.com/office/drawing/2014/main" id="{EC093375-7BDD-0737-DC80-E8690AC449A9}"/>
              </a:ext>
            </a:extLst>
          </p:cNvPr>
          <p:cNvSpPr txBox="1">
            <a:spLocks/>
          </p:cNvSpPr>
          <p:nvPr/>
        </p:nvSpPr>
        <p:spPr>
          <a:xfrm>
            <a:off x="4872661" y="3215792"/>
            <a:ext cx="23964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endParaRPr lang="en-US" dirty="0"/>
          </a:p>
        </p:txBody>
      </p:sp>
      <p:pic>
        <p:nvPicPr>
          <p:cNvPr id="49" name="Graphic 48" descr="Hourglass Finished with solid fill">
            <a:extLst>
              <a:ext uri="{FF2B5EF4-FFF2-40B4-BE49-F238E27FC236}">
                <a16:creationId xmlns:a16="http://schemas.microsoft.com/office/drawing/2014/main" id="{6B660B40-CA86-421F-9256-2EB07265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15545" y="1657350"/>
            <a:ext cx="914400" cy="914400"/>
          </a:xfrm>
          <a:prstGeom prst="rect">
            <a:avLst/>
          </a:prstGeom>
        </p:spPr>
      </p:pic>
      <p:pic>
        <p:nvPicPr>
          <p:cNvPr id="50" name="Graphic 49" descr="Burger and drink with solid fill">
            <a:extLst>
              <a:ext uri="{FF2B5EF4-FFF2-40B4-BE49-F238E27FC236}">
                <a16:creationId xmlns:a16="http://schemas.microsoft.com/office/drawing/2014/main" id="{9CCB9AB1-7C59-ABE1-52A1-E430C7F69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661" y="1657350"/>
            <a:ext cx="914400" cy="914400"/>
          </a:xfrm>
          <a:prstGeom prst="rect">
            <a:avLst/>
          </a:prstGeom>
        </p:spPr>
      </p:pic>
      <p:sp>
        <p:nvSpPr>
          <p:cNvPr id="3" name="Google Shape;919;p41">
            <a:extLst>
              <a:ext uri="{FF2B5EF4-FFF2-40B4-BE49-F238E27FC236}">
                <a16:creationId xmlns:a16="http://schemas.microsoft.com/office/drawing/2014/main" id="{6F6EFDCC-8913-F637-6F3D-64BC199537B2}"/>
              </a:ext>
            </a:extLst>
          </p:cNvPr>
          <p:cNvSpPr txBox="1">
            <a:spLocks/>
          </p:cNvSpPr>
          <p:nvPr/>
        </p:nvSpPr>
        <p:spPr>
          <a:xfrm>
            <a:off x="4971838" y="3215792"/>
            <a:ext cx="2396400" cy="123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Kelengkapan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Menyajikan</a:t>
            </a:r>
            <a:r>
              <a:rPr lang="en-US" dirty="0"/>
              <a:t> </a:t>
            </a:r>
            <a:r>
              <a:rPr lang="en-US" dirty="0" err="1"/>
              <a:t>Pesanan</a:t>
            </a:r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A43FBC50-8F24-0736-4483-579F0A2D0351}"/>
              </a:ext>
            </a:extLst>
          </p:cNvPr>
          <p:cNvSpPr txBox="1">
            <a:spLocks/>
          </p:cNvSpPr>
          <p:nvPr/>
        </p:nvSpPr>
        <p:spPr>
          <a:xfrm rot="16200000">
            <a:off x="-2849715" y="2445542"/>
            <a:ext cx="4203702" cy="119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layfair Display Black"/>
              <a:buNone/>
              <a:defRPr sz="24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Diagram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(ERD)</a:t>
            </a:r>
          </a:p>
        </p:txBody>
      </p:sp>
    </p:spTree>
    <p:extLst>
      <p:ext uri="{BB962C8B-B14F-4D97-AF65-F5344CB8AC3E}">
        <p14:creationId xmlns:p14="http://schemas.microsoft.com/office/powerpoint/2010/main" val="378678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0C4CE7E-2D2A-F75B-1907-7FA3556E7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42364"/>
              </p:ext>
            </p:extLst>
          </p:nvPr>
        </p:nvGraphicFramePr>
        <p:xfrm>
          <a:off x="2414588" y="280987"/>
          <a:ext cx="5378312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15037" imgH="5038882" progId="Visio.Drawing.15">
                  <p:embed/>
                </p:oleObj>
              </mc:Choice>
              <mc:Fallback>
                <p:oleObj name="Visio" r:id="rId2" imgW="5915037" imgH="503888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14588" y="280987"/>
                        <a:ext cx="5378312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7">
            <a:extLst>
              <a:ext uri="{FF2B5EF4-FFF2-40B4-BE49-F238E27FC236}">
                <a16:creationId xmlns:a16="http://schemas.microsoft.com/office/drawing/2014/main" id="{F805EC23-1AA9-59BC-E94D-95FE8C1AD3EA}"/>
              </a:ext>
            </a:extLst>
          </p:cNvPr>
          <p:cNvSpPr txBox="1">
            <a:spLocks/>
          </p:cNvSpPr>
          <p:nvPr/>
        </p:nvSpPr>
        <p:spPr>
          <a:xfrm rot="16200000">
            <a:off x="-1243695" y="2445544"/>
            <a:ext cx="4203702" cy="119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layfair Display Black"/>
              <a:buNone/>
              <a:defRPr sz="24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Diagram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(ERD)</a:t>
            </a:r>
          </a:p>
        </p:txBody>
      </p:sp>
      <p:sp>
        <p:nvSpPr>
          <p:cNvPr id="18" name="Google Shape;955;p44">
            <a:extLst>
              <a:ext uri="{FF2B5EF4-FFF2-40B4-BE49-F238E27FC236}">
                <a16:creationId xmlns:a16="http://schemas.microsoft.com/office/drawing/2014/main" id="{7900E042-9662-A990-4C82-FDB0D73AB01A}"/>
              </a:ext>
            </a:extLst>
          </p:cNvPr>
          <p:cNvSpPr txBox="1">
            <a:spLocks/>
          </p:cNvSpPr>
          <p:nvPr/>
        </p:nvSpPr>
        <p:spPr>
          <a:xfrm>
            <a:off x="-2139282" y="1212300"/>
            <a:ext cx="40563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Playfair Display Black"/>
              <a:buNone/>
              <a:defRPr sz="12000" b="0" i="0" u="none" strike="noStrike" cap="none">
                <a:solidFill>
                  <a:schemeClr val="accent2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 dirty="0">
                <a:latin typeface="DM Sans"/>
                <a:ea typeface="DM Sans"/>
                <a:cs typeface="DM Sans"/>
                <a:sym typeface="DM Sans"/>
              </a:rPr>
              <a:t>02</a:t>
            </a:r>
          </a:p>
        </p:txBody>
      </p:sp>
      <p:sp>
        <p:nvSpPr>
          <p:cNvPr id="19" name="Google Shape;956;p44">
            <a:extLst>
              <a:ext uri="{FF2B5EF4-FFF2-40B4-BE49-F238E27FC236}">
                <a16:creationId xmlns:a16="http://schemas.microsoft.com/office/drawing/2014/main" id="{419800D6-22F0-AB2C-6303-762B4A294E41}"/>
              </a:ext>
            </a:extLst>
          </p:cNvPr>
          <p:cNvSpPr txBox="1">
            <a:spLocks/>
          </p:cNvSpPr>
          <p:nvPr/>
        </p:nvSpPr>
        <p:spPr>
          <a:xfrm>
            <a:off x="1271575" y="5821075"/>
            <a:ext cx="3264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DM Sans"/>
              <a:buNone/>
              <a:defRPr sz="2800" b="0" i="0" u="none" strike="noStrike" cap="non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/>
              <a:t>You could enter a subtitle here if you need it</a:t>
            </a:r>
            <a:endParaRPr lang="en-US" dirty="0"/>
          </a:p>
        </p:txBody>
      </p:sp>
      <p:sp>
        <p:nvSpPr>
          <p:cNvPr id="20" name="Google Shape;957;p44">
            <a:extLst>
              <a:ext uri="{FF2B5EF4-FFF2-40B4-BE49-F238E27FC236}">
                <a16:creationId xmlns:a16="http://schemas.microsoft.com/office/drawing/2014/main" id="{1CA346E8-F516-A207-2F73-581AE264EC15}"/>
              </a:ext>
            </a:extLst>
          </p:cNvPr>
          <p:cNvSpPr txBox="1">
            <a:spLocks/>
          </p:cNvSpPr>
          <p:nvPr/>
        </p:nvSpPr>
        <p:spPr>
          <a:xfrm>
            <a:off x="1271575" y="5169150"/>
            <a:ext cx="4180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layfair Display Black"/>
              <a:buNone/>
              <a:defRPr sz="32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Entitas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7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4"/>
          <p:cNvSpPr txBox="1">
            <a:spLocks noGrp="1"/>
          </p:cNvSpPr>
          <p:nvPr>
            <p:ph type="title" idx="2"/>
          </p:nvPr>
        </p:nvSpPr>
        <p:spPr>
          <a:xfrm>
            <a:off x="1271575" y="1212300"/>
            <a:ext cx="4056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6" name="Google Shape;956;p44"/>
          <p:cNvSpPr txBox="1">
            <a:spLocks noGrp="1"/>
          </p:cNvSpPr>
          <p:nvPr>
            <p:ph type="subTitle" idx="1"/>
          </p:nvPr>
        </p:nvSpPr>
        <p:spPr>
          <a:xfrm>
            <a:off x="1271575" y="3620188"/>
            <a:ext cx="326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could enter a subtitle here if you need it</a:t>
            </a:r>
            <a:endParaRPr dirty="0"/>
          </a:p>
        </p:txBody>
      </p:sp>
      <p:sp>
        <p:nvSpPr>
          <p:cNvPr id="957" name="Google Shape;957;p44"/>
          <p:cNvSpPr txBox="1">
            <a:spLocks noGrp="1"/>
          </p:cNvSpPr>
          <p:nvPr>
            <p:ph type="title"/>
          </p:nvPr>
        </p:nvSpPr>
        <p:spPr>
          <a:xfrm>
            <a:off x="1271575" y="2968263"/>
            <a:ext cx="4180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Entitas Data</a:t>
            </a:r>
            <a:endParaRPr dirty="0"/>
          </a:p>
        </p:txBody>
      </p:sp>
      <p:pic>
        <p:nvPicPr>
          <p:cNvPr id="958" name="Google Shape;958;p44"/>
          <p:cNvPicPr preferRelativeResize="0"/>
          <p:nvPr/>
        </p:nvPicPr>
        <p:blipFill rotWithShape="1">
          <a:blip r:embed="rId3"/>
          <a:srcRect l="24259" r="24259"/>
          <a:stretch/>
        </p:blipFill>
        <p:spPr>
          <a:xfrm>
            <a:off x="5154275" y="0"/>
            <a:ext cx="3032301" cy="44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58;p34">
            <a:extLst>
              <a:ext uri="{FF2B5EF4-FFF2-40B4-BE49-F238E27FC236}">
                <a16:creationId xmlns:a16="http://schemas.microsoft.com/office/drawing/2014/main" id="{DB7E0299-3206-63EA-7C15-3B36BCF1402F}"/>
              </a:ext>
            </a:extLst>
          </p:cNvPr>
          <p:cNvSpPr txBox="1">
            <a:spLocks/>
          </p:cNvSpPr>
          <p:nvPr/>
        </p:nvSpPr>
        <p:spPr>
          <a:xfrm>
            <a:off x="493950" y="-702475"/>
            <a:ext cx="815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layfair Display Black"/>
              <a:buNone/>
              <a:defRPr sz="2400" b="0" i="0" u="none" strike="noStrike" cap="none">
                <a:solidFill>
                  <a:schemeClr val="accen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Entitas Data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rning Coffee Newsletter by Slidesgo">
  <a:themeElements>
    <a:clrScheme name="Simple Light">
      <a:dk1>
        <a:srgbClr val="1A3F61"/>
      </a:dk1>
      <a:lt1>
        <a:srgbClr val="FFFFFF"/>
      </a:lt1>
      <a:dk2>
        <a:srgbClr val="595959"/>
      </a:dk2>
      <a:lt2>
        <a:srgbClr val="EEEEEE"/>
      </a:lt2>
      <a:accent1>
        <a:srgbClr val="1A3F61"/>
      </a:accent1>
      <a:accent2>
        <a:srgbClr val="D59C6F"/>
      </a:accent2>
      <a:accent3>
        <a:srgbClr val="4478A8"/>
      </a:accent3>
      <a:accent4>
        <a:srgbClr val="946B4A"/>
      </a:accent4>
      <a:accent5>
        <a:srgbClr val="0E2132"/>
      </a:accent5>
      <a:accent6>
        <a:srgbClr val="FFE1C5"/>
      </a:accent6>
      <a:hlink>
        <a:srgbClr val="1A3F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584</Words>
  <Application>Microsoft Office PowerPoint</Application>
  <PresentationFormat>On-screen Show (16:9)</PresentationFormat>
  <Paragraphs>125</Paragraphs>
  <Slides>13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DM Sans</vt:lpstr>
      <vt:lpstr>Playfair Display ExtraBold</vt:lpstr>
      <vt:lpstr>Playfair Display Black</vt:lpstr>
      <vt:lpstr>Arial</vt:lpstr>
      <vt:lpstr>Morning Coffee Newsletter by Slidesgo</vt:lpstr>
      <vt:lpstr>Visio</vt:lpstr>
      <vt:lpstr>Milky Coffee</vt:lpstr>
      <vt:lpstr>MUJADDID FATHI ATHO’ILLAH</vt:lpstr>
      <vt:lpstr>PowerPoint Presentation</vt:lpstr>
      <vt:lpstr>01</vt:lpstr>
      <vt:lpstr>Fungsi Bisnis</vt:lpstr>
      <vt:lpstr>Analisa Fungsi Bisnis</vt:lpstr>
      <vt:lpstr>Analisa Fungsi Bisnis</vt:lpstr>
      <vt:lpstr>PowerPoint Presentation</vt:lpstr>
      <vt:lpstr>02</vt:lpstr>
      <vt:lpstr>Entitas Data</vt:lpstr>
      <vt:lpstr>Analisis Entitas Data</vt:lpstr>
      <vt:lpstr>Matriks Proses Bisnis x Entitas Data</vt:lpstr>
      <vt:lpstr>Blh Bertanya?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Milky Coffe</dc:title>
  <cp:lastModifiedBy>Hendik Suwoto</cp:lastModifiedBy>
  <cp:revision>9</cp:revision>
  <dcterms:modified xsi:type="dcterms:W3CDTF">2022-12-23T09:20:23Z</dcterms:modified>
</cp:coreProperties>
</file>